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6" r:id="rId2"/>
    <p:sldId id="320" r:id="rId3"/>
    <p:sldId id="336" r:id="rId4"/>
    <p:sldId id="306" r:id="rId5"/>
    <p:sldId id="309" r:id="rId6"/>
    <p:sldId id="274" r:id="rId7"/>
    <p:sldId id="328" r:id="rId8"/>
    <p:sldId id="329" r:id="rId9"/>
    <p:sldId id="337" r:id="rId10"/>
    <p:sldId id="338" r:id="rId11"/>
    <p:sldId id="339" r:id="rId12"/>
    <p:sldId id="331" r:id="rId13"/>
    <p:sldId id="341" r:id="rId14"/>
    <p:sldId id="332" r:id="rId15"/>
    <p:sldId id="345" r:id="rId16"/>
    <p:sldId id="370" r:id="rId17"/>
    <p:sldId id="342" r:id="rId18"/>
    <p:sldId id="343" r:id="rId19"/>
    <p:sldId id="344" r:id="rId20"/>
    <p:sldId id="346" r:id="rId21"/>
    <p:sldId id="347" r:id="rId22"/>
    <p:sldId id="348" r:id="rId23"/>
    <p:sldId id="333" r:id="rId24"/>
    <p:sldId id="349" r:id="rId25"/>
    <p:sldId id="350" r:id="rId26"/>
    <p:sldId id="351" r:id="rId27"/>
    <p:sldId id="367" r:id="rId28"/>
    <p:sldId id="369" r:id="rId29"/>
    <p:sldId id="365" r:id="rId30"/>
    <p:sldId id="352" r:id="rId31"/>
    <p:sldId id="353" r:id="rId32"/>
    <p:sldId id="354" r:id="rId33"/>
    <p:sldId id="355" r:id="rId34"/>
    <p:sldId id="368" r:id="rId35"/>
    <p:sldId id="356" r:id="rId36"/>
    <p:sldId id="357" r:id="rId37"/>
    <p:sldId id="358" r:id="rId38"/>
    <p:sldId id="359" r:id="rId39"/>
    <p:sldId id="360" r:id="rId40"/>
    <p:sldId id="361" r:id="rId41"/>
    <p:sldId id="362" r:id="rId42"/>
    <p:sldId id="363" r:id="rId43"/>
    <p:sldId id="364" r:id="rId4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F0F6079-4B07-42E3-BE3E-6B45E7BF2907}" type="datetimeFigureOut">
              <a:rPr lang="ru-RU"/>
              <a:pPr>
                <a:defRPr/>
              </a:pPr>
              <a:t>19.10.2016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54A4A1A-5A39-42BD-8253-DAFE512A67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5517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4A4A1A-5A39-42BD-8253-DAFE512A67EB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349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4A4A1A-5A39-42BD-8253-DAFE512A67EB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719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671B3-0D9F-4526-8BFC-457DFE7F6FBA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150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9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5" name="Группа 1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6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7" name="Полилиния 7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8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cxnSp>
          <p:nvCxnSpPr>
            <p:cNvPr id="10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27FA27CC-94F0-4053-8A37-73BBBC5592C2}" type="datetimeFigureOut">
              <a:rPr lang="ru-RU"/>
              <a:pPr>
                <a:defRPr/>
              </a:pPr>
              <a:t>19.10.2016</a:t>
            </a:fld>
            <a:endParaRPr lang="ru-RU" dirty="0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F8FE8AC9-82EE-4785-9D6F-A1E4A3A5AC8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8F19B-B1E0-4A40-BCF6-93A15FDF87C4}" type="datetimeFigureOut">
              <a:rPr lang="ru-RU"/>
              <a:pPr>
                <a:defRPr/>
              </a:pPr>
              <a:t>19.10.2016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DE072-6DDC-46EA-9FB7-68816BAD2E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BAB40-0BE1-4062-8938-2565953F5C4A}" type="datetimeFigureOut">
              <a:rPr lang="ru-RU"/>
              <a:pPr>
                <a:defRPr/>
              </a:pPr>
              <a:t>19.10.2016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8DB45-2023-48BD-92C6-319A46CAAD8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1EA82-5991-4FDD-9445-A9EF4506A864}" type="datetimeFigureOut">
              <a:rPr lang="ru-RU"/>
              <a:pPr>
                <a:defRPr/>
              </a:pPr>
              <a:t>19.10.2016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B1A9C-B423-4905-824B-2EF6182FDB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6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Нашивка 7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077BA73-7210-47A6-B399-A652BA2C600B}" type="datetimeFigureOut">
              <a:rPr lang="ru-RU"/>
              <a:pPr>
                <a:defRPr/>
              </a:pPr>
              <a:t>19.10.2016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00BD6EE-6809-4DBA-A1CB-67D48666DD7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F90DF5D-4663-4DC4-ABAE-9616920D31C7}" type="datetimeFigureOut">
              <a:rPr lang="ru-RU"/>
              <a:pPr>
                <a:defRPr/>
              </a:pPr>
              <a:t>19.10.2016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452A886-10E1-4A88-B634-A82A14D9A5D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9CA5886-BB23-41E4-837A-D1AD35BFD220}" type="datetimeFigureOut">
              <a:rPr lang="ru-RU"/>
              <a:pPr>
                <a:defRPr/>
              </a:pPr>
              <a:t>19.10.2016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AB7249-AE5A-4C99-A644-4131039316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B371E22-5FBE-4C18-9184-067BBDF0B6D5}" type="datetimeFigureOut">
              <a:rPr lang="ru-RU"/>
              <a:pPr>
                <a:defRPr/>
              </a:pPr>
              <a:t>19.10.2016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68E745F-4C00-435D-A01B-9826FB86E5A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F4731-DFED-422A-9663-FA7B9BB3D01C}" type="datetimeFigureOut">
              <a:rPr lang="ru-RU"/>
              <a:pPr>
                <a:defRPr/>
              </a:pPr>
              <a:t>19.10.2016</a:t>
            </a:fld>
            <a:endParaRPr lang="ru-RU" dirty="0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158EF-E040-4351-A4C9-2C3E2628BF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371AED4-D202-49DF-8B8B-FFDDAB8DB368}" type="datetimeFigureOut">
              <a:rPr lang="ru-RU"/>
              <a:pPr>
                <a:defRPr/>
              </a:pPr>
              <a:t>19.10.2016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DE7B6E8-976E-4565-AB48-D47D23A960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7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Полилиния 8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11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Нашивка 12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564F273B-05AB-41E2-BC38-733794532288}" type="datetimeFigureOut">
              <a:rPr lang="ru-RU"/>
              <a:pPr>
                <a:defRPr/>
              </a:pPr>
              <a:t>19.10.2016</a:t>
            </a:fld>
            <a:endParaRPr lang="ru-RU" dirty="0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85C37D4-A85C-48AA-B212-D945199F09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557CCA56-3471-480B-9F32-2773FC0DFA28}" type="datetimeFigureOut">
              <a:rPr lang="ru-RU"/>
              <a:pPr>
                <a:defRPr/>
              </a:pPr>
              <a:t>19.10.2016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dirty="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 smtClean="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0A62A254-1BEE-4F59-9B66-D064DCE6A3C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2" r:id="rId2"/>
    <p:sldLayoutId id="2147483674" r:id="rId3"/>
    <p:sldLayoutId id="2147483675" r:id="rId4"/>
    <p:sldLayoutId id="2147483676" r:id="rId5"/>
    <p:sldLayoutId id="2147483677" r:id="rId6"/>
    <p:sldLayoutId id="2147483671" r:id="rId7"/>
    <p:sldLayoutId id="2147483678" r:id="rId8"/>
    <p:sldLayoutId id="2147483679" r:id="rId9"/>
    <p:sldLayoutId id="2147483670" r:id="rId10"/>
    <p:sldLayoutId id="214748366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&#1051;&#1080;&#1089;&#1090;%20&#1082;&#1086;&#1084;&#1087;&#1077;&#1090;&#1077;&#1085;&#1090;&#1085;&#1086;&#1089;&#1090;&#1080;%20&#1057;&#1090;&#1077;&#1087;&#1077;&#1085;&#1100;%207%20&#1082;&#1083;&#1072;&#1089;&#1089;.docx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&#1051;&#1080;&#1089;&#1090;%20&#1082;&#1086;&#1084;&#1087;&#1077;&#1090;&#1077;&#1085;&#1090;&#1085;&#1086;&#1089;&#1090;&#1080;%20&#1057;&#1074;&#1086;&#1081;&#1089;&#1090;&#1074;&#1072;%20&#1089;&#1090;&#1077;&#1087;&#1077;&#1085;&#1080;%207%20&#1082;&#1083;&#1072;&#1089;&#1089;.docx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Система формирующего оценивания: приемы и примеры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28875" y="5589588"/>
            <a:ext cx="5065713" cy="1268412"/>
          </a:xfrm>
        </p:spPr>
        <p:txBody>
          <a:bodyPr>
            <a:normAutofit/>
          </a:bodyPr>
          <a:lstStyle/>
          <a:p>
            <a:pPr marR="0">
              <a:lnSpc>
                <a:spcPct val="80000"/>
              </a:lnSpc>
            </a:pPr>
            <a:r>
              <a:rPr lang="ru-RU" sz="1500" smtClean="0"/>
              <a:t>Мохова Е.А.,</a:t>
            </a:r>
          </a:p>
          <a:p>
            <a:pPr marR="0">
              <a:lnSpc>
                <a:spcPct val="80000"/>
              </a:lnSpc>
            </a:pPr>
            <a:r>
              <a:rPr lang="ru-RU" sz="1500" smtClean="0"/>
              <a:t>учитель русского языка и литературы,</a:t>
            </a:r>
          </a:p>
          <a:p>
            <a:pPr marR="0">
              <a:lnSpc>
                <a:spcPct val="80000"/>
              </a:lnSpc>
            </a:pPr>
            <a:r>
              <a:rPr lang="ru-RU" sz="1500" smtClean="0"/>
              <a:t>Комиссарова О.С.,</a:t>
            </a:r>
          </a:p>
          <a:p>
            <a:pPr marR="0">
              <a:lnSpc>
                <a:spcPct val="80000"/>
              </a:lnSpc>
            </a:pPr>
            <a:r>
              <a:rPr lang="ru-RU" sz="1500" smtClean="0"/>
              <a:t>учитель информатики и физики </a:t>
            </a:r>
          </a:p>
          <a:p>
            <a:pPr marR="0">
              <a:lnSpc>
                <a:spcPct val="80000"/>
              </a:lnSpc>
            </a:pPr>
            <a:r>
              <a:rPr lang="ru-RU" sz="1500" smtClean="0"/>
              <a:t>МОУ Фоминская СШ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Приём «Шкала»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2564904"/>
            <a:ext cx="72008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625" y="3599398"/>
            <a:ext cx="420660" cy="1158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018" y="4723142"/>
            <a:ext cx="420660" cy="11583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27625" y="2504632"/>
            <a:ext cx="424053" cy="12054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260275" y="2606728"/>
            <a:ext cx="72008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704" y="3623111"/>
            <a:ext cx="420660" cy="1158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645" y="4751418"/>
            <a:ext cx="420660" cy="115834"/>
          </a:xfrm>
          <a:prstGeom prst="rect">
            <a:avLst/>
          </a:prstGeom>
        </p:spPr>
      </p:pic>
      <p:pic>
        <p:nvPicPr>
          <p:cNvPr id="15" name="Объект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084252" y="2504632"/>
            <a:ext cx="424053" cy="120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7264312" y="2555578"/>
            <a:ext cx="72008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289" y="3590072"/>
            <a:ext cx="420660" cy="1158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682" y="4713816"/>
            <a:ext cx="420660" cy="115834"/>
          </a:xfrm>
          <a:prstGeom prst="rect">
            <a:avLst/>
          </a:prstGeom>
        </p:spPr>
      </p:pic>
      <p:pic>
        <p:nvPicPr>
          <p:cNvPr id="19" name="Объект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088289" y="2495306"/>
            <a:ext cx="424053" cy="120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Умножение 20"/>
          <p:cNvSpPr/>
          <p:nvPr/>
        </p:nvSpPr>
        <p:spPr>
          <a:xfrm>
            <a:off x="7070653" y="3078746"/>
            <a:ext cx="504056" cy="432048"/>
          </a:xfrm>
          <a:prstGeom prst="mathMultiply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множение 21"/>
          <p:cNvSpPr/>
          <p:nvPr/>
        </p:nvSpPr>
        <p:spPr>
          <a:xfrm>
            <a:off x="4034006" y="2684827"/>
            <a:ext cx="504056" cy="432048"/>
          </a:xfrm>
          <a:prstGeom prst="mathMultiply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множение 22"/>
          <p:cNvSpPr/>
          <p:nvPr/>
        </p:nvSpPr>
        <p:spPr>
          <a:xfrm>
            <a:off x="1185927" y="3283184"/>
            <a:ext cx="504056" cy="432048"/>
          </a:xfrm>
          <a:prstGeom prst="mathMultiply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76177" y="5119113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активность</a:t>
            </a:r>
            <a:endParaRPr lang="ru-RU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964131" y="5119112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внимательность</a:t>
            </a:r>
            <a:endParaRPr lang="ru-RU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954529" y="5119112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самостоятельность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610" y="2798388"/>
            <a:ext cx="408467" cy="3840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7897" y="2866326"/>
            <a:ext cx="408467" cy="3840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2086" y="2955585"/>
            <a:ext cx="408467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0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481138"/>
            <a:ext cx="8229600" cy="4972198"/>
          </a:xfrm>
        </p:spPr>
        <p:txBody>
          <a:bodyPr/>
          <a:lstStyle/>
          <a:p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каждого ученика имеются карточки трех цветов светофора. Учитель просит учащихся показывать карточками 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сигналы (или рисуют в тетради цветными карандашами),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обозначающие их понимание или непонимание 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</a:t>
            </a:r>
          </a:p>
          <a:p>
            <a:r>
              <a:rPr lang="ru-RU" altLang="ru-RU" sz="2800" b="1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Желтые (всё понятно, ошибок при выполнении задания нет)</a:t>
            </a:r>
          </a:p>
          <a:p>
            <a:r>
              <a:rPr lang="ru-RU" altLang="ru-RU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Зеленые (есть недочёты, 1-2 ошибки при выполнении задания)</a:t>
            </a:r>
          </a:p>
          <a:p>
            <a:r>
              <a:rPr lang="ru-RU" altLang="ru-RU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Красные (ошибок много, требуется помощь)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«Светофор»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108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24"/>
          <p:cNvPicPr>
            <a:picLocks noChangeAspect="1" noChangeArrowheads="1"/>
          </p:cNvPicPr>
          <p:nvPr/>
        </p:nvPicPr>
        <p:blipFill>
          <a:blip r:embed="rId2"/>
          <a:srcRect l="36407" t="34314" r="16261" b="6862"/>
          <a:stretch>
            <a:fillRect/>
          </a:stretch>
        </p:blipFill>
        <p:spPr bwMode="auto">
          <a:xfrm>
            <a:off x="323528" y="1918966"/>
            <a:ext cx="3857625" cy="3560762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</p:spPr>
      </p:pic>
      <p:pic>
        <p:nvPicPr>
          <p:cNvPr id="24578" name="Picture 2" descr="C:\Documents and Settings\Admin\Рабочий стол\рефлексия\t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984" y="2592065"/>
            <a:ext cx="4454525" cy="2214563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</p:spPr>
      </p:pic>
      <p:sp>
        <p:nvSpPr>
          <p:cNvPr id="15364" name="Rectangle 8"/>
          <p:cNvSpPr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ru-RU" smtClean="0">
                <a:solidFill>
                  <a:srgbClr val="CC0000"/>
                </a:solidFill>
              </a:rPr>
              <a:t>ЛЕСЕНКА УСПЕХА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4941168"/>
            <a:ext cx="3384376" cy="1074440"/>
          </a:xfrm>
        </p:spPr>
        <p:txBody>
          <a:bodyPr/>
          <a:lstStyle/>
          <a:p>
            <a:pPr marL="109537" indent="0">
              <a:buNone/>
            </a:pPr>
            <a:r>
              <a:rPr lang="ru-RU" dirty="0" smtClean="0"/>
              <a:t>Я ничего не знаю</a:t>
            </a:r>
          </a:p>
          <a:p>
            <a:pPr marL="109537" indent="0">
              <a:buNone/>
            </a:pPr>
            <a:r>
              <a:rPr lang="ru-RU" dirty="0" smtClean="0"/>
              <a:t>Я ничего не умею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ЛЕСЕНКА УСПЕХА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Объект 1"/>
          <p:cNvSpPr txBox="1">
            <a:spLocks/>
          </p:cNvSpPr>
          <p:nvPr/>
        </p:nvSpPr>
        <p:spPr bwMode="auto">
          <a:xfrm>
            <a:off x="6228184" y="1340768"/>
            <a:ext cx="2304256" cy="107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fontAlgn="base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fontAlgn="base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fontAlgn="base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537" indent="0">
              <a:buFont typeface="Wingdings 3" pitchFamily="18" charset="2"/>
              <a:buNone/>
            </a:pPr>
            <a:r>
              <a:rPr lang="ru-RU" dirty="0" smtClean="0"/>
              <a:t>Я всё знаю</a:t>
            </a:r>
          </a:p>
          <a:p>
            <a:pPr marL="109537" indent="0">
              <a:buFont typeface="Wingdings 3" pitchFamily="18" charset="2"/>
              <a:buNone/>
            </a:pPr>
            <a:r>
              <a:rPr lang="ru-RU" dirty="0" smtClean="0"/>
              <a:t>Я всё умею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11268" t="26744" r="28168" b="11721"/>
          <a:stretch/>
        </p:blipFill>
        <p:spPr>
          <a:xfrm>
            <a:off x="1907704" y="2276872"/>
            <a:ext cx="4824536" cy="2736304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4283968" y="2492895"/>
            <a:ext cx="720080" cy="686507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76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211638" y="981075"/>
            <a:ext cx="4475162" cy="5026025"/>
          </a:xfrm>
        </p:spPr>
        <p:txBody>
          <a:bodyPr>
            <a:normAutofit fontScale="92500" lnSpcReduction="10000"/>
          </a:bodyPr>
          <a:lstStyle/>
          <a:p>
            <a:pPr marL="109728" indent="0"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b="1" dirty="0" err="1"/>
              <a:t>Страбыкина</a:t>
            </a:r>
            <a:r>
              <a:rPr lang="ru-RU" b="1" dirty="0"/>
              <a:t> Елена Николаевна</a:t>
            </a:r>
            <a:endParaRPr lang="ru-RU" dirty="0"/>
          </a:p>
          <a:p>
            <a:pPr marL="109728" indent="0"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dirty="0"/>
              <a:t>учитель русского языка и литературы</a:t>
            </a:r>
          </a:p>
          <a:p>
            <a:pPr marL="109728" indent="0"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dirty="0"/>
              <a:t>1 </a:t>
            </a:r>
            <a:r>
              <a:rPr lang="ru-RU" dirty="0" smtClean="0"/>
              <a:t>квалификационной категории</a:t>
            </a:r>
            <a:endParaRPr lang="ru-RU" dirty="0"/>
          </a:p>
          <a:p>
            <a:pPr marL="365760" indent="-256032" algn="ctr" fontAlgn="auto">
              <a:spcAft>
                <a:spcPts val="0"/>
              </a:spcAft>
              <a:buFont typeface="Wingdings 3"/>
              <a:buChar char=""/>
              <a:defRPr/>
            </a:pPr>
            <a:endParaRPr lang="ru-RU" dirty="0"/>
          </a:p>
          <a:p>
            <a:pPr marL="109728" indent="0"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000" dirty="0"/>
              <a:t>Тема урока </a:t>
            </a:r>
            <a:r>
              <a:rPr lang="ru-RU" b="1" dirty="0"/>
              <a:t>«Орфография»</a:t>
            </a:r>
          </a:p>
          <a:p>
            <a:pPr marL="109728" indent="0"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dirty="0"/>
              <a:t>7А класс</a:t>
            </a:r>
          </a:p>
          <a:p>
            <a:pPr marL="365760" indent="-256032" algn="ctr" fontAlgn="auto">
              <a:spcAft>
                <a:spcPts val="0"/>
              </a:spcAft>
              <a:buFont typeface="Wingdings 3"/>
              <a:buChar char=""/>
              <a:defRPr/>
            </a:pPr>
            <a:endParaRPr lang="ru-RU" dirty="0"/>
          </a:p>
          <a:p>
            <a:pPr marL="109728" indent="0"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dirty="0"/>
              <a:t>(</a:t>
            </a:r>
            <a:r>
              <a:rPr lang="ru-RU" sz="2400" dirty="0"/>
              <a:t>урок русского языка, обобщение пройденного материала)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ru-RU" dirty="0"/>
          </a:p>
        </p:txBody>
      </p:sp>
      <p:pic>
        <p:nvPicPr>
          <p:cNvPr id="25602" name="Место для изображения из Интернета 2"/>
          <p:cNvPicPr>
            <a:picLocks noChangeAspect="1"/>
          </p:cNvPicPr>
          <p:nvPr/>
        </p:nvPicPr>
        <p:blipFill>
          <a:blip r:embed="rId2"/>
          <a:srcRect l="10687" t="19910" r="12946" b="22813"/>
          <a:stretch>
            <a:fillRect/>
          </a:stretch>
        </p:blipFill>
        <p:spPr bwMode="auto">
          <a:xfrm>
            <a:off x="250825" y="944563"/>
            <a:ext cx="378142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dirty="0" smtClean="0"/>
              <a:t>ПОНЯТНО</a:t>
            </a:r>
          </a:p>
          <a:p>
            <a:r>
              <a:rPr lang="ru-RU" sz="3200" dirty="0" smtClean="0"/>
              <a:t>ПОЛНО</a:t>
            </a:r>
          </a:p>
          <a:p>
            <a:r>
              <a:rPr lang="ru-RU" sz="3200" dirty="0" smtClean="0"/>
              <a:t>ПОСЛЕДОВАТЕЛЬНО</a:t>
            </a:r>
          </a:p>
          <a:p>
            <a:r>
              <a:rPr lang="ru-RU" sz="3200" dirty="0" smtClean="0"/>
              <a:t>ПРИМЕРЫ</a:t>
            </a:r>
            <a:endParaRPr lang="ru-RU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Правило «4П»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4" t="8000" r="13067" b="8000"/>
          <a:stretch/>
        </p:blipFill>
        <p:spPr>
          <a:xfrm>
            <a:off x="5652120" y="548680"/>
            <a:ext cx="3224957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1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5400" b="1" dirty="0" smtClean="0">
                <a:solidFill>
                  <a:srgbClr val="FF0000"/>
                </a:solidFill>
              </a:rPr>
              <a:t>Карта понятий </a:t>
            </a:r>
            <a:endParaRPr lang="ru-RU" altLang="ru-RU" sz="5400" dirty="0" smtClean="0">
              <a:solidFill>
                <a:srgbClr val="FF0000"/>
              </a:solidFill>
            </a:endParaRPr>
          </a:p>
        </p:txBody>
      </p:sp>
      <p:sp>
        <p:nvSpPr>
          <p:cNvPr id="32771" name="Объект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1581150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ru-RU" altLang="ru-RU" b="1" dirty="0" smtClean="0"/>
              <a:t>мощный инструмент мышления, дающий возможность обрисовать основные идеи и быстро увидеть и прояснить их взаимосвязи</a:t>
            </a:r>
            <a:endParaRPr lang="ru-RU" alt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2998788"/>
            <a:ext cx="8147050" cy="26765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400" b="1" dirty="0">
                <a:latin typeface="+mn-lt"/>
              </a:rPr>
              <a:t>ПРЕИМУЩЕСТВА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latin typeface="+mn-lt"/>
              </a:rPr>
              <a:t>Ключевые слова (образы) заметны, легко воспринимаются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latin typeface="+mn-lt"/>
              </a:rPr>
              <a:t>Концентрация внимания на существенных вопросах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latin typeface="+mn-lt"/>
              </a:rPr>
              <a:t>Ранжированные понятия сведены в единое поле зрения</a:t>
            </a:r>
            <a:endParaRPr lang="ru-RU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465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«Карта понятий»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19201" r="19288" b="13601"/>
          <a:stretch/>
        </p:blipFill>
        <p:spPr>
          <a:xfrm>
            <a:off x="4588072" y="1363666"/>
            <a:ext cx="4401866" cy="234727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47" y="1363666"/>
            <a:ext cx="4172930" cy="234727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21" y="3982625"/>
            <a:ext cx="4353220" cy="24486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82625"/>
            <a:ext cx="4185314" cy="244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7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«Карта понятий»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3" y="1481138"/>
            <a:ext cx="8046154" cy="4525962"/>
          </a:xfrm>
        </p:spPr>
      </p:pic>
    </p:spTree>
    <p:extLst>
      <p:ext uri="{BB962C8B-B14F-4D97-AF65-F5344CB8AC3E}">
        <p14:creationId xmlns:p14="http://schemas.microsoft.com/office/powerpoint/2010/main" val="78212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«Карта понятий»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5103197" cy="287054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284984"/>
            <a:ext cx="5220072" cy="293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1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Картинки по запросу техника светофор по формирующему оцениванию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333375"/>
            <a:ext cx="8980488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«Карта понятий»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7" t="4854" r="12413"/>
          <a:stretch/>
        </p:blipFill>
        <p:spPr>
          <a:xfrm>
            <a:off x="426597" y="1268760"/>
            <a:ext cx="3672408" cy="264603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2401" r="12988" b="9401"/>
          <a:stretch/>
        </p:blipFill>
        <p:spPr>
          <a:xfrm>
            <a:off x="4644008" y="1288738"/>
            <a:ext cx="3888432" cy="26060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3800" r="14563"/>
          <a:stretch/>
        </p:blipFill>
        <p:spPr>
          <a:xfrm>
            <a:off x="426597" y="4077072"/>
            <a:ext cx="3672408" cy="2525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3800" r="13775" b="3800"/>
          <a:stretch/>
        </p:blipFill>
        <p:spPr>
          <a:xfrm>
            <a:off x="4644008" y="4077071"/>
            <a:ext cx="3888432" cy="252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4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452" t="19171" r="37559" b="37940"/>
          <a:stretch/>
        </p:blipFill>
        <p:spPr>
          <a:xfrm>
            <a:off x="989602" y="1124744"/>
            <a:ext cx="7164796" cy="504056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Презентация «Карты понятий»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95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452" t="19121" r="42436" b="23156"/>
          <a:stretch/>
        </p:blipFill>
        <p:spPr>
          <a:xfrm>
            <a:off x="1547664" y="188640"/>
            <a:ext cx="612068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5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211638" y="981075"/>
            <a:ext cx="4475162" cy="5026025"/>
          </a:xfrm>
        </p:spPr>
        <p:txBody>
          <a:bodyPr>
            <a:normAutofit fontScale="92500" lnSpcReduction="20000"/>
          </a:bodyPr>
          <a:lstStyle/>
          <a:p>
            <a:pPr marL="109728" indent="0"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b="1" dirty="0"/>
              <a:t>Сметанина Елена Владимировна</a:t>
            </a:r>
            <a:endParaRPr lang="ru-RU" dirty="0"/>
          </a:p>
          <a:p>
            <a:pPr marL="109728" indent="0"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dirty="0"/>
              <a:t>учитель английского языка</a:t>
            </a:r>
          </a:p>
          <a:p>
            <a:pPr marL="109728" indent="0"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dirty="0"/>
              <a:t>1 </a:t>
            </a:r>
            <a:r>
              <a:rPr lang="ru-RU" dirty="0" smtClean="0"/>
              <a:t>квалификационной категории</a:t>
            </a:r>
            <a:endParaRPr lang="ru-RU" dirty="0"/>
          </a:p>
          <a:p>
            <a:pPr marL="365760" indent="-256032" algn="ctr" fontAlgn="auto">
              <a:spcAft>
                <a:spcPts val="0"/>
              </a:spcAft>
              <a:buFont typeface="Wingdings 3"/>
              <a:buChar char=""/>
              <a:defRPr/>
            </a:pPr>
            <a:endParaRPr lang="ru-RU" dirty="0"/>
          </a:p>
          <a:p>
            <a:pPr marL="109728" indent="0"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000" dirty="0"/>
              <a:t>Тема урока </a:t>
            </a:r>
          </a:p>
          <a:p>
            <a:pPr marL="109728" indent="0"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b="1" dirty="0"/>
              <a:t>«Школа»</a:t>
            </a:r>
          </a:p>
          <a:p>
            <a:pPr marL="109728" indent="0"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dirty="0"/>
              <a:t>5Б класс</a:t>
            </a:r>
          </a:p>
          <a:p>
            <a:pPr marL="365760" indent="-256032" algn="ctr" fontAlgn="auto">
              <a:spcAft>
                <a:spcPts val="0"/>
              </a:spcAft>
              <a:buFont typeface="Wingdings 3"/>
              <a:buChar char=""/>
              <a:defRPr/>
            </a:pPr>
            <a:endParaRPr lang="ru-RU" dirty="0"/>
          </a:p>
          <a:p>
            <a:pPr marL="109728" indent="0"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dirty="0"/>
              <a:t>(</a:t>
            </a:r>
            <a:r>
              <a:rPr lang="ru-RU" sz="2400" dirty="0"/>
              <a:t>урок английского </a:t>
            </a:r>
            <a:r>
              <a:rPr lang="ru-RU" sz="2400" dirty="0"/>
              <a:t>языка, обобщение пройденного материала)</a:t>
            </a:r>
            <a:endParaRPr lang="ru-RU" sz="2400" dirty="0"/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ru-RU" dirty="0"/>
          </a:p>
        </p:txBody>
      </p:sp>
      <p:pic>
        <p:nvPicPr>
          <p:cNvPr id="26626" name="Место для изображения из Интернета 3"/>
          <p:cNvPicPr>
            <a:picLocks noChangeAspect="1"/>
          </p:cNvPicPr>
          <p:nvPr/>
        </p:nvPicPr>
        <p:blipFill>
          <a:blip r:embed="rId2"/>
          <a:srcRect l="2203" t="16727" r="7288" b="19633"/>
          <a:stretch>
            <a:fillRect/>
          </a:stretch>
        </p:blipFill>
        <p:spPr bwMode="auto">
          <a:xfrm>
            <a:off x="222250" y="908050"/>
            <a:ext cx="4032250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837" t="60539" r="28521" b="15596"/>
          <a:stretch/>
        </p:blipFill>
        <p:spPr>
          <a:xfrm>
            <a:off x="431900" y="2287019"/>
            <a:ext cx="8591948" cy="251013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«Цепочка заметок»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/>
          <a:srcRect l="25837" t="12808" r="28521" b="77646"/>
          <a:stretch/>
        </p:blipFill>
        <p:spPr bwMode="auto">
          <a:xfrm>
            <a:off x="431899" y="1268760"/>
            <a:ext cx="8568941" cy="1008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57200" y="5229200"/>
            <a:ext cx="8229600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What is your favorite subject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?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 Why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?</a:t>
            </a:r>
            <a:endParaRPr lang="ru-RU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3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</a:rPr>
              <a:t>Кластер</a:t>
            </a:r>
            <a:endParaRPr lang="ru-RU" sz="6000" dirty="0">
              <a:solidFill>
                <a:srgbClr val="FF0000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2051720" y="2060848"/>
            <a:ext cx="5323420" cy="2409622"/>
            <a:chOff x="1655676" y="2059947"/>
            <a:chExt cx="5323420" cy="2409622"/>
          </a:xfrm>
        </p:grpSpPr>
        <p:sp>
          <p:nvSpPr>
            <p:cNvPr id="4" name="Овал 3"/>
            <p:cNvSpPr/>
            <p:nvPr/>
          </p:nvSpPr>
          <p:spPr>
            <a:xfrm>
              <a:off x="2987824" y="2059947"/>
              <a:ext cx="2448272" cy="11521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tx1"/>
                  </a:solidFill>
                </a:rPr>
                <a:t>SCHOOL</a:t>
              </a:r>
              <a:endParaRPr lang="ru-RU" sz="2800" b="1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 flipH="1">
              <a:off x="1655676" y="2978844"/>
              <a:ext cx="1296144" cy="21602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/>
            <p:nvPr/>
          </p:nvCxnSpPr>
          <p:spPr>
            <a:xfrm flipH="1">
              <a:off x="2483768" y="3467917"/>
              <a:ext cx="792088" cy="77293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4283968" y="3533465"/>
              <a:ext cx="0" cy="93610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5256076" y="3467917"/>
              <a:ext cx="792088" cy="64097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52120" y="2998094"/>
              <a:ext cx="1326976" cy="21602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Овал 1"/>
          <p:cNvSpPr/>
          <p:nvPr/>
        </p:nvSpPr>
        <p:spPr>
          <a:xfrm>
            <a:off x="683568" y="2935137"/>
            <a:ext cx="1152128" cy="521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031940" y="4631059"/>
            <a:ext cx="1152128" cy="521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516216" y="4109796"/>
            <a:ext cx="1152128" cy="521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545605" y="3004348"/>
            <a:ext cx="1152128" cy="521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883745" y="4283439"/>
            <a:ext cx="1152128" cy="521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56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dirty="0"/>
              <a:t>Ученикам предлагается оценить свою работу на уроке при помощи двух шляп : </a:t>
            </a:r>
            <a:endParaRPr lang="ru-RU" sz="3200" dirty="0" smtClean="0"/>
          </a:p>
          <a:p>
            <a:pPr marL="109537" indent="0">
              <a:buNone/>
            </a:pPr>
            <a:r>
              <a:rPr lang="ru-RU" sz="3200" dirty="0" smtClean="0"/>
              <a:t>Шляпы </a:t>
            </a:r>
            <a:r>
              <a:rPr lang="ru-RU" sz="3200" dirty="0"/>
              <a:t>Мудрости и Шляпы Критики.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Две шляпы</a:t>
            </a:r>
            <a:endParaRPr lang="ru-RU" dirty="0"/>
          </a:p>
        </p:txBody>
      </p:sp>
      <p:pic>
        <p:nvPicPr>
          <p:cNvPr id="7" name="Рисунок 6" descr="C:\Users\Home\Desktop\Эссе\witch_hat_256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4096528"/>
            <a:ext cx="2296432" cy="2219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Home\Desktop\Эссе\witch_hat_256.png"/>
          <p:cNvPicPr/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1619672" y="4155887"/>
            <a:ext cx="2389505" cy="2113915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82422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0599825"/>
              </p:ext>
            </p:extLst>
          </p:nvPr>
        </p:nvGraphicFramePr>
        <p:xfrm>
          <a:off x="1043608" y="1268760"/>
          <a:ext cx="7089775" cy="49960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9145"/>
                <a:gridCol w="1170305"/>
                <a:gridCol w="1169670"/>
                <a:gridCol w="1350645"/>
                <a:gridCol w="135001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Description of achievement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poor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fair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good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excellent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1.I can read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the information about school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2.I can understand the information about school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2.I can write about school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3.I can speak about school: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-ask questions;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-answer questions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39552" y="295290"/>
            <a:ext cx="813690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Лист самооценки (заполняется в конце изучения темы)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Name</a:t>
            </a:r>
            <a:r>
              <a:rPr kumimoji="0" lang="en-US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………………………………………………………………………………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25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109537" indent="0">
              <a:buNone/>
            </a:pPr>
            <a:r>
              <a:rPr lang="en-US" sz="4000" dirty="0" smtClean="0"/>
              <a:t>   </a:t>
            </a:r>
            <a:r>
              <a:rPr lang="en-US" sz="4000" b="1" dirty="0" smtClean="0">
                <a:solidFill>
                  <a:srgbClr val="FF0000"/>
                </a:solidFill>
              </a:rPr>
              <a:t>EXCELLENT</a:t>
            </a:r>
          </a:p>
          <a:p>
            <a:endParaRPr lang="en-US" sz="4000" dirty="0"/>
          </a:p>
          <a:p>
            <a:endParaRPr lang="en-US" sz="4000" dirty="0" smtClean="0"/>
          </a:p>
          <a:p>
            <a:pPr marL="109537" indent="0">
              <a:buNone/>
            </a:pPr>
            <a:r>
              <a:rPr lang="en-US" sz="4000" dirty="0" smtClean="0"/>
              <a:t>                               </a:t>
            </a:r>
            <a:r>
              <a:rPr lang="en-US" sz="4000" b="1" dirty="0" smtClean="0">
                <a:solidFill>
                  <a:srgbClr val="006600"/>
                </a:solidFill>
              </a:rPr>
              <a:t>NOT BAD</a:t>
            </a:r>
            <a:endParaRPr lang="en-US" sz="4000" b="1" dirty="0" smtClean="0">
              <a:solidFill>
                <a:srgbClr val="006600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accent5">
                    <a:lumMod val="75000"/>
                  </a:schemeClr>
                </a:solidFill>
              </a:rPr>
              <a:t>Лесенка успеха</a:t>
            </a:r>
            <a:endParaRPr lang="ru-RU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Рисунок 3" descr="C:\Users\Home\Desktop\Эссе\witch_hat_256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2147179"/>
            <a:ext cx="1296144" cy="159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Home\Desktop\Эссе\witch_hat_256.png"/>
          <p:cNvPicPr/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1619672" y="3573016"/>
            <a:ext cx="1440160" cy="1544658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219014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211960" y="980728"/>
            <a:ext cx="4474840" cy="5026563"/>
          </a:xfrm>
        </p:spPr>
        <p:txBody>
          <a:bodyPr>
            <a:normAutofit fontScale="92500" lnSpcReduction="10000"/>
          </a:bodyPr>
          <a:lstStyle/>
          <a:p>
            <a:pPr marL="109728" indent="0" algn="ctr">
              <a:buNone/>
            </a:pPr>
            <a:r>
              <a:rPr lang="ru-RU" b="1" dirty="0" smtClean="0"/>
              <a:t>Тихонова Наталья Владимировна</a:t>
            </a:r>
            <a:endParaRPr lang="ru-RU" dirty="0"/>
          </a:p>
          <a:p>
            <a:pPr marL="109728" indent="0" algn="ctr">
              <a:buNone/>
            </a:pPr>
            <a:r>
              <a:rPr lang="ru-RU" dirty="0"/>
              <a:t>учитель </a:t>
            </a:r>
            <a:r>
              <a:rPr lang="ru-RU" dirty="0" smtClean="0"/>
              <a:t>начальных классов</a:t>
            </a:r>
            <a:endParaRPr lang="ru-RU" dirty="0"/>
          </a:p>
          <a:p>
            <a:pPr marL="109728" indent="0" algn="ctr">
              <a:buNone/>
            </a:pPr>
            <a:r>
              <a:rPr lang="ru-RU" dirty="0"/>
              <a:t>1 </a:t>
            </a:r>
            <a:r>
              <a:rPr lang="ru-RU" dirty="0" smtClean="0"/>
              <a:t>квалификационной </a:t>
            </a:r>
            <a:r>
              <a:rPr lang="ru-RU" dirty="0"/>
              <a:t>категории</a:t>
            </a:r>
          </a:p>
          <a:p>
            <a:pPr algn="ctr"/>
            <a:endParaRPr lang="ru-RU" dirty="0"/>
          </a:p>
          <a:p>
            <a:pPr marL="109728" indent="0" algn="ctr">
              <a:buNone/>
            </a:pPr>
            <a:r>
              <a:rPr lang="ru-RU" sz="2000" dirty="0"/>
              <a:t>Тема урока </a:t>
            </a:r>
          </a:p>
          <a:p>
            <a:pPr marL="109728" indent="0" algn="ctr">
              <a:buNone/>
            </a:pPr>
            <a:r>
              <a:rPr lang="ru-RU" b="1" dirty="0" smtClean="0"/>
              <a:t>«Тела и вещества»</a:t>
            </a:r>
            <a:endParaRPr lang="ru-RU" b="1" dirty="0"/>
          </a:p>
          <a:p>
            <a:pPr marL="109728" indent="0" algn="ctr">
              <a:buNone/>
            </a:pPr>
            <a:r>
              <a:rPr lang="ru-RU" dirty="0" smtClean="0"/>
              <a:t>3в </a:t>
            </a:r>
            <a:r>
              <a:rPr lang="ru-RU" dirty="0"/>
              <a:t>класс</a:t>
            </a:r>
          </a:p>
          <a:p>
            <a:pPr algn="ctr"/>
            <a:endParaRPr lang="ru-RU" dirty="0"/>
          </a:p>
          <a:p>
            <a:pPr marL="109728" indent="0" algn="ctr">
              <a:buNone/>
            </a:pPr>
            <a:r>
              <a:rPr lang="ru-RU" dirty="0"/>
              <a:t>(</a:t>
            </a:r>
            <a:r>
              <a:rPr lang="ru-RU" sz="2400" dirty="0" smtClean="0"/>
              <a:t>урок-исследование,  окружающий мир)</a:t>
            </a:r>
            <a:endParaRPr lang="ru-RU" sz="2400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5" t="13601" r="36936"/>
          <a:stretch/>
        </p:blipFill>
        <p:spPr>
          <a:xfrm>
            <a:off x="214282" y="714356"/>
            <a:ext cx="4000528" cy="469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6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 со стрелкой вниз 1"/>
          <p:cNvSpPr/>
          <p:nvPr/>
        </p:nvSpPr>
        <p:spPr>
          <a:xfrm>
            <a:off x="2195513" y="188913"/>
            <a:ext cx="5040312" cy="115252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Оценивание</a:t>
            </a:r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323850" y="1412875"/>
            <a:ext cx="2232025" cy="576263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ru-RU" sz="1900" b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Мотивирующее</a:t>
            </a: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3203575" y="1412875"/>
            <a:ext cx="2663825" cy="6477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ru-RU" sz="1900" b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Формирующее</a:t>
            </a: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6588125" y="1412875"/>
            <a:ext cx="2232025" cy="576263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ru-RU" sz="1900" b="1">
                <a:solidFill>
                  <a:schemeClr val="tx1"/>
                </a:solidFill>
                <a:latin typeface="Calibri" pitchFamily="34" charset="0"/>
                <a:cs typeface="Arial" charset="0"/>
              </a:rPr>
              <a:t>Итоговое</a:t>
            </a: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179388" y="2133600"/>
            <a:ext cx="2519362" cy="4437063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ru-RU" sz="1900" b="1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Оценивание первоначальных знаний учеников, их умений; понимание предстоящей деятельности; выявление потребностей и интересов</a:t>
            </a: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2987675" y="2133600"/>
            <a:ext cx="3313113" cy="4437063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ru-RU" sz="1900" b="1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Анализ понимания, </a:t>
            </a:r>
          </a:p>
          <a:p>
            <a:pPr algn="ctr"/>
            <a:r>
              <a:rPr lang="ru-RU" altLang="ru-RU" sz="1900" b="1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формирование у </a:t>
            </a:r>
          </a:p>
          <a:p>
            <a:pPr algn="ctr"/>
            <a:r>
              <a:rPr lang="ru-RU" altLang="ru-RU" sz="1900" b="1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учащихся осознания </a:t>
            </a:r>
          </a:p>
          <a:p>
            <a:pPr algn="ctr"/>
            <a:r>
              <a:rPr lang="ru-RU" altLang="ru-RU" sz="1900" b="1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того, что он изучает, </a:t>
            </a:r>
          </a:p>
          <a:p>
            <a:pPr algn="ctr"/>
            <a:r>
              <a:rPr lang="ru-RU" altLang="ru-RU" sz="1900" b="1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как он может это </a:t>
            </a:r>
          </a:p>
          <a:p>
            <a:pPr algn="ctr"/>
            <a:r>
              <a:rPr lang="ru-RU" altLang="ru-RU" sz="1900" b="1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делать результативно </a:t>
            </a:r>
          </a:p>
          <a:p>
            <a:pPr algn="ctr"/>
            <a:r>
              <a:rPr lang="ru-RU" altLang="ru-RU" sz="1900" b="1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и зачем ему это нужно </a:t>
            </a:r>
          </a:p>
          <a:p>
            <a:pPr algn="ctr"/>
            <a:r>
              <a:rPr lang="ru-RU" altLang="ru-RU" sz="1900" b="1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сейчас и в будущем; </a:t>
            </a:r>
          </a:p>
          <a:p>
            <a:pPr algn="ctr"/>
            <a:r>
              <a:rPr lang="ru-RU" altLang="ru-RU" sz="1900" b="1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мониторинг прогресса</a:t>
            </a: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6588125" y="2133600"/>
            <a:ext cx="2305050" cy="45085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ru-RU" sz="1900" b="1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Возможность </a:t>
            </a:r>
          </a:p>
          <a:p>
            <a:pPr algn="ctr"/>
            <a:r>
              <a:rPr lang="ru-RU" altLang="ru-RU" sz="1900" b="1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представления своего </a:t>
            </a:r>
          </a:p>
          <a:p>
            <a:pPr algn="ctr"/>
            <a:r>
              <a:rPr lang="ru-RU" altLang="ru-RU" sz="1900" b="1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результата;</a:t>
            </a:r>
          </a:p>
          <a:p>
            <a:pPr algn="ctr"/>
            <a:r>
              <a:rPr lang="ru-RU" altLang="ru-RU" sz="1900" b="1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формирование </a:t>
            </a:r>
          </a:p>
          <a:p>
            <a:pPr algn="ctr"/>
            <a:r>
              <a:rPr lang="ru-RU" altLang="ru-RU" sz="1900" b="1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готовности </a:t>
            </a:r>
          </a:p>
          <a:p>
            <a:pPr algn="ctr"/>
            <a:r>
              <a:rPr lang="ru-RU" altLang="ru-RU" sz="1900" b="1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аргументировано </a:t>
            </a:r>
          </a:p>
          <a:p>
            <a:pPr algn="ctr"/>
            <a:r>
              <a:rPr lang="ru-RU" altLang="ru-RU" sz="1900" b="1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защищать свою </a:t>
            </a:r>
          </a:p>
          <a:p>
            <a:pPr algn="ctr"/>
            <a:r>
              <a:rPr lang="ru-RU" altLang="ru-RU" sz="1900" b="1" dirty="0">
                <a:solidFill>
                  <a:schemeClr val="tx1"/>
                </a:solidFill>
                <a:latin typeface="Calibri" pitchFamily="34" charset="0"/>
                <a:cs typeface="Arial" charset="0"/>
              </a:rPr>
              <a:t>позицию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109728" indent="0">
              <a:buNone/>
            </a:pP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 ученика имеются карточки трех цветов светофора. </a:t>
            </a:r>
            <a:endParaRPr lang="ru-RU" alt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просит учащихся показывать карточками сигналы, обозначающие их понимание или непонимание материала, затем он просит учащихся ответить на вопросы:</a:t>
            </a:r>
            <a:b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  - все поняли</a:t>
            </a:r>
            <a:r>
              <a:rPr lang="ru-RU" alt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           - что-то осталось непонятым</a:t>
            </a:r>
          </a:p>
          <a:p>
            <a:pPr marL="109728" indent="0">
              <a:buNone/>
            </a:pPr>
            <a:endParaRPr lang="ru-RU" alt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           - есть значительные затруднения</a:t>
            </a:r>
          </a:p>
          <a:p>
            <a:pPr marL="109728" indent="0">
              <a:buNone/>
            </a:pPr>
            <a:endParaRPr lang="ru-RU" alt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«Светофор» применяется для самооценки внутреннего состояния и самочувствия по отношению к выполняемым на уроке заданиям. </a:t>
            </a:r>
          </a:p>
        </p:txBody>
      </p:sp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 lIns="91440" rIns="91440" bIns="45720" anchor="ctr">
            <a:normAutofit/>
          </a:bodyPr>
          <a:lstStyle/>
          <a:p>
            <a:r>
              <a:rPr lang="ru-RU" alt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Светофор</a:t>
            </a:r>
            <a:endParaRPr lang="ru-RU" altLang="ru-RU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467544" y="2348880"/>
            <a:ext cx="432048" cy="432048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67544" y="2924944"/>
            <a:ext cx="432048" cy="432048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67544" y="3573016"/>
            <a:ext cx="432048" cy="43204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24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785794"/>
            <a:ext cx="9144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FF0000"/>
                </a:solidFill>
              </a:rPr>
              <a:t>Приём «Шкала» 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6" t="34169" r="17494" b="20557"/>
          <a:stretch>
            <a:fillRect/>
          </a:stretch>
        </p:blipFill>
        <p:spPr bwMode="auto">
          <a:xfrm>
            <a:off x="539552" y="1916832"/>
            <a:ext cx="829786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30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211960" y="980728"/>
            <a:ext cx="4474840" cy="5026563"/>
          </a:xfrm>
        </p:spPr>
        <p:txBody>
          <a:bodyPr>
            <a:normAutofit fontScale="92500" lnSpcReduction="20000"/>
          </a:bodyPr>
          <a:lstStyle/>
          <a:p>
            <a:pPr marL="109728" indent="0" algn="ctr">
              <a:buNone/>
            </a:pPr>
            <a:r>
              <a:rPr lang="ru-RU" b="1" dirty="0" smtClean="0"/>
              <a:t>Орлова Ирина Вячеславовна</a:t>
            </a:r>
            <a:endParaRPr lang="ru-RU" dirty="0"/>
          </a:p>
          <a:p>
            <a:pPr marL="109728" indent="0" algn="ctr">
              <a:buNone/>
            </a:pPr>
            <a:r>
              <a:rPr lang="ru-RU" dirty="0"/>
              <a:t>учитель </a:t>
            </a:r>
            <a:r>
              <a:rPr lang="ru-RU" dirty="0" smtClean="0"/>
              <a:t>физики</a:t>
            </a:r>
            <a:endParaRPr lang="ru-RU" dirty="0"/>
          </a:p>
          <a:p>
            <a:pPr marL="109728" indent="0" algn="ctr">
              <a:buNone/>
            </a:pPr>
            <a:r>
              <a:rPr lang="ru-RU" dirty="0" smtClean="0"/>
              <a:t>высшей квалификационной </a:t>
            </a:r>
            <a:r>
              <a:rPr lang="ru-RU" dirty="0"/>
              <a:t>категории</a:t>
            </a:r>
          </a:p>
          <a:p>
            <a:pPr algn="ctr"/>
            <a:endParaRPr lang="ru-RU" dirty="0"/>
          </a:p>
          <a:p>
            <a:pPr marL="109728" indent="0" algn="ctr">
              <a:buNone/>
            </a:pPr>
            <a:r>
              <a:rPr lang="ru-RU" sz="2000" dirty="0"/>
              <a:t>Тема урока </a:t>
            </a:r>
            <a:r>
              <a:rPr lang="ru-RU" b="1" dirty="0" smtClean="0"/>
              <a:t>«Удельная теплота парообразования и конденсации»</a:t>
            </a:r>
            <a:endParaRPr lang="ru-RU" b="1" dirty="0"/>
          </a:p>
          <a:p>
            <a:pPr marL="109728" indent="0" algn="ctr">
              <a:buNone/>
            </a:pPr>
            <a:r>
              <a:rPr lang="ru-RU" dirty="0" smtClean="0"/>
              <a:t>8Б </a:t>
            </a:r>
            <a:r>
              <a:rPr lang="ru-RU" dirty="0"/>
              <a:t>класс</a:t>
            </a:r>
          </a:p>
          <a:p>
            <a:pPr algn="ctr"/>
            <a:endParaRPr lang="ru-RU" dirty="0"/>
          </a:p>
          <a:p>
            <a:pPr marL="109728" indent="0" algn="ctr">
              <a:buNone/>
            </a:pPr>
            <a:r>
              <a:rPr lang="ru-RU" dirty="0"/>
              <a:t>(</a:t>
            </a:r>
            <a:r>
              <a:rPr lang="ru-RU" sz="2400" dirty="0"/>
              <a:t>урок </a:t>
            </a:r>
            <a:r>
              <a:rPr lang="ru-RU" sz="2400" dirty="0" smtClean="0"/>
              <a:t>физики, </a:t>
            </a:r>
            <a:r>
              <a:rPr lang="ru-RU" sz="2400" dirty="0"/>
              <a:t>комбинированный урок)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00042"/>
            <a:ext cx="3786214" cy="5290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0048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Матрица запоминания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0573" t="36965" r="24862" b="7350"/>
          <a:stretch>
            <a:fillRect/>
          </a:stretch>
        </p:blipFill>
        <p:spPr bwMode="auto">
          <a:xfrm>
            <a:off x="395536" y="1988840"/>
            <a:ext cx="8748464" cy="473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0945" t="39664" r="25095" b="48524"/>
          <a:stretch>
            <a:fillRect/>
          </a:stretch>
        </p:blipFill>
        <p:spPr bwMode="auto">
          <a:xfrm>
            <a:off x="457200" y="1196752"/>
            <a:ext cx="872331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449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5987" t="15400" r="20857"/>
          <a:stretch/>
        </p:blipFill>
        <p:spPr>
          <a:xfrm>
            <a:off x="0" y="0"/>
            <a:ext cx="9721080" cy="870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2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837" t="22354" r="21362" b="6051"/>
          <a:stretch/>
        </p:blipFill>
        <p:spPr>
          <a:xfrm>
            <a:off x="534380" y="908721"/>
            <a:ext cx="8075240" cy="583264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Листы самооценки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073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Тест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853" t="36674" r="21619" b="15596"/>
          <a:stretch>
            <a:fillRect/>
          </a:stretch>
        </p:blipFill>
        <p:spPr bwMode="auto">
          <a:xfrm>
            <a:off x="81318" y="2204864"/>
            <a:ext cx="895517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54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79512" y="1481328"/>
            <a:ext cx="4330824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/>
              <a:t>Что делает ученик: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Вместе с учителем определяет план своей деятельности на уроке;</a:t>
            </a:r>
          </a:p>
          <a:p>
            <a:r>
              <a:rPr lang="ru-RU" dirty="0" smtClean="0"/>
              <a:t> Осваивает алгоритм действия или проговаривает шаги своей деятельности;</a:t>
            </a:r>
          </a:p>
          <a:p>
            <a:r>
              <a:rPr lang="ru-RU" dirty="0" smtClean="0"/>
              <a:t> Совместно с  учителем или в группах определяет критерии оценивания;</a:t>
            </a:r>
          </a:p>
          <a:p>
            <a:r>
              <a:rPr lang="ru-RU" dirty="0" smtClean="0"/>
              <a:t>Оценивает свою работу;</a:t>
            </a:r>
          </a:p>
          <a:p>
            <a:r>
              <a:rPr lang="ru-RU" dirty="0" smtClean="0"/>
              <a:t> Вырабатывает план своей дальнейшей деятельности.</a:t>
            </a:r>
          </a:p>
          <a:p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Критериальные</a:t>
            </a:r>
            <a:r>
              <a:rPr lang="ru-RU" smtClean="0"/>
              <a:t> рубрики</a:t>
            </a:r>
            <a:endParaRPr lang="ru-RU"/>
          </a:p>
        </p:txBody>
      </p:sp>
      <p:sp>
        <p:nvSpPr>
          <p:cNvPr id="4" name="Содержимое 1"/>
          <p:cNvSpPr txBox="1">
            <a:spLocks/>
          </p:cNvSpPr>
          <p:nvPr/>
        </p:nvSpPr>
        <p:spPr>
          <a:xfrm>
            <a:off x="4932040" y="1484784"/>
            <a:ext cx="4464496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Алгоритм выработки критериев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endParaRPr kumimoji="0" lang="ru-RU" sz="21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Определить пошаговые операции выделенного умения;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Из пошаговых операций выделить критерии;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Составить таблицу критериев.</a:t>
            </a:r>
          </a:p>
        </p:txBody>
      </p:sp>
    </p:spTree>
    <p:extLst>
      <p:ext uri="{BB962C8B-B14F-4D97-AF65-F5344CB8AC3E}">
        <p14:creationId xmlns:p14="http://schemas.microsoft.com/office/powerpoint/2010/main" val="189346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211960" y="980728"/>
            <a:ext cx="4474840" cy="5026563"/>
          </a:xfrm>
        </p:spPr>
        <p:txBody>
          <a:bodyPr>
            <a:normAutofit fontScale="92500" lnSpcReduction="20000"/>
          </a:bodyPr>
          <a:lstStyle/>
          <a:p>
            <a:pPr marL="109728" indent="0" algn="ctr">
              <a:buNone/>
            </a:pPr>
            <a:r>
              <a:rPr lang="ru-RU" b="1" dirty="0" err="1" smtClean="0"/>
              <a:t>Низова</a:t>
            </a:r>
            <a:r>
              <a:rPr lang="ru-RU" b="1" dirty="0" smtClean="0"/>
              <a:t> Наталья Анатольевна</a:t>
            </a:r>
            <a:endParaRPr lang="ru-RU" dirty="0"/>
          </a:p>
          <a:p>
            <a:pPr marL="109728" indent="0" algn="ctr">
              <a:buNone/>
            </a:pPr>
            <a:r>
              <a:rPr lang="ru-RU" dirty="0"/>
              <a:t>учитель </a:t>
            </a:r>
            <a:r>
              <a:rPr lang="ru-RU" dirty="0" smtClean="0"/>
              <a:t>математики</a:t>
            </a:r>
            <a:endParaRPr lang="ru-RU" dirty="0"/>
          </a:p>
          <a:p>
            <a:pPr marL="109728" indent="0" algn="ctr">
              <a:buNone/>
            </a:pPr>
            <a:r>
              <a:rPr lang="ru-RU" dirty="0"/>
              <a:t>в</a:t>
            </a:r>
            <a:r>
              <a:rPr lang="ru-RU" dirty="0" smtClean="0"/>
              <a:t>ысшей</a:t>
            </a:r>
          </a:p>
          <a:p>
            <a:pPr marL="109728" indent="0" algn="ctr">
              <a:buNone/>
            </a:pPr>
            <a:r>
              <a:rPr lang="ru-RU" dirty="0" smtClean="0"/>
              <a:t>квалификационной категории</a:t>
            </a:r>
            <a:endParaRPr lang="ru-RU" dirty="0"/>
          </a:p>
          <a:p>
            <a:pPr algn="ctr"/>
            <a:endParaRPr lang="ru-RU" dirty="0"/>
          </a:p>
          <a:p>
            <a:pPr marL="109728" indent="0" algn="ctr">
              <a:buNone/>
            </a:pPr>
            <a:r>
              <a:rPr lang="ru-RU" sz="2000" dirty="0"/>
              <a:t>Тема урока </a:t>
            </a:r>
            <a:r>
              <a:rPr lang="ru-RU" b="1" dirty="0" smtClean="0"/>
              <a:t>«Свойства степени с натуральным показателем»</a:t>
            </a:r>
            <a:endParaRPr lang="ru-RU" b="1" dirty="0"/>
          </a:p>
          <a:p>
            <a:pPr marL="109728" indent="0" algn="ctr">
              <a:buNone/>
            </a:pPr>
            <a:r>
              <a:rPr lang="ru-RU" dirty="0" smtClean="0"/>
              <a:t>7Б </a:t>
            </a:r>
            <a:r>
              <a:rPr lang="ru-RU" dirty="0"/>
              <a:t>класс</a:t>
            </a:r>
          </a:p>
          <a:p>
            <a:pPr algn="ctr"/>
            <a:endParaRPr lang="ru-RU" dirty="0"/>
          </a:p>
          <a:p>
            <a:pPr marL="109728" indent="0" algn="ctr">
              <a:buNone/>
            </a:pPr>
            <a:r>
              <a:rPr lang="ru-RU" dirty="0"/>
              <a:t>(</a:t>
            </a:r>
            <a:r>
              <a:rPr lang="ru-RU" sz="2400" dirty="0"/>
              <a:t>урок </a:t>
            </a:r>
            <a:r>
              <a:rPr lang="ru-RU" sz="2400" dirty="0" smtClean="0"/>
              <a:t>математики, урок закрепления полученных знаний)</a:t>
            </a:r>
            <a:endParaRPr lang="ru-RU" sz="2400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2093" t="22135" r="29070"/>
          <a:stretch>
            <a:fillRect/>
          </a:stretch>
        </p:blipFill>
        <p:spPr bwMode="auto">
          <a:xfrm>
            <a:off x="342716" y="836712"/>
            <a:ext cx="3869244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0126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file"/>
              </a:rPr>
              <a:t>Листы</a:t>
            </a:r>
            <a:r>
              <a:rPr lang="ru-RU" dirty="0" smtClean="0"/>
              <a:t> компетентности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275" t="30310" r="8853" b="33097"/>
          <a:stretch>
            <a:fillRect/>
          </a:stretch>
        </p:blipFill>
        <p:spPr bwMode="auto">
          <a:xfrm>
            <a:off x="-1" y="1340768"/>
            <a:ext cx="931720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406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457200" y="765175"/>
            <a:ext cx="8229600" cy="5559425"/>
          </a:xfrm>
        </p:spPr>
        <p:txBody>
          <a:bodyPr>
            <a:normAutofit fontScale="92500" lnSpcReduction="10000"/>
          </a:bodyPr>
          <a:lstStyle/>
          <a:p>
            <a:pPr marL="0" indent="0" algn="just" fontAlgn="auto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ru-RU" altLang="ru-RU" b="1" dirty="0" smtClean="0">
                <a:latin typeface="Times New Roman" panose="02020603050405020304" pitchFamily="18" charset="0"/>
              </a:rPr>
              <a:t>Формирующее оценивание позволяет учителю:</a:t>
            </a:r>
          </a:p>
          <a:p>
            <a:pPr marL="365760" indent="-256032" algn="just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altLang="ru-RU" dirty="0" smtClean="0">
                <a:latin typeface="Times New Roman" panose="02020603050405020304" pitchFamily="18" charset="0"/>
              </a:rPr>
              <a:t>четко сформулировать образовательный результат, подлежащий формированию и оценке в каждом конкретном случае, и организовать в соответствии с этим свою работу</a:t>
            </a:r>
          </a:p>
          <a:p>
            <a:pPr marL="365760" indent="-256032" algn="just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altLang="ru-RU" dirty="0" smtClean="0">
                <a:latin typeface="Times New Roman" panose="02020603050405020304" pitchFamily="18" charset="0"/>
              </a:rPr>
              <a:t>сделать учащегося субъектом образовательной и оценочной деятельности</a:t>
            </a:r>
          </a:p>
          <a:p>
            <a:pPr marL="0" indent="0" algn="just" fontAlgn="auto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ru-RU" altLang="ru-RU" dirty="0" smtClean="0">
              <a:latin typeface="Times New Roman" panose="02020603050405020304" pitchFamily="18" charset="0"/>
            </a:endParaRPr>
          </a:p>
          <a:p>
            <a:pPr marL="0" indent="0" algn="just" fontAlgn="auto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ru-RU" altLang="ru-RU" b="1" dirty="0" smtClean="0">
                <a:latin typeface="Times New Roman" panose="02020603050405020304" pitchFamily="18" charset="0"/>
              </a:rPr>
              <a:t>Формирующее оценивание может помочь учащимся:</a:t>
            </a:r>
          </a:p>
          <a:p>
            <a:pPr marL="365760" indent="-256032" algn="just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altLang="ru-RU" dirty="0" smtClean="0">
                <a:latin typeface="Times New Roman" panose="02020603050405020304" pitchFamily="18" charset="0"/>
              </a:rPr>
              <a:t>учиться на ошибках</a:t>
            </a:r>
          </a:p>
          <a:p>
            <a:pPr marL="365760" indent="-256032" algn="just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altLang="ru-RU" dirty="0" smtClean="0">
                <a:latin typeface="Times New Roman" panose="02020603050405020304" pitchFamily="18" charset="0"/>
              </a:rPr>
              <a:t>понять, что важно</a:t>
            </a:r>
          </a:p>
          <a:p>
            <a:pPr marL="365760" indent="-256032" algn="just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altLang="ru-RU" dirty="0" smtClean="0">
                <a:latin typeface="Times New Roman" panose="02020603050405020304" pitchFamily="18" charset="0"/>
              </a:rPr>
              <a:t>понять, что у них получается</a:t>
            </a:r>
          </a:p>
          <a:p>
            <a:pPr marL="365760" indent="-256032" algn="just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altLang="ru-RU" dirty="0" smtClean="0">
                <a:latin typeface="Times New Roman" panose="02020603050405020304" pitchFamily="18" charset="0"/>
              </a:rPr>
              <a:t>обнаружить, чего они не знают</a:t>
            </a:r>
          </a:p>
          <a:p>
            <a:pPr marL="365760" indent="-256032" algn="just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altLang="ru-RU" dirty="0" smtClean="0">
                <a:latin typeface="Times New Roman" panose="02020603050405020304" pitchFamily="18" charset="0"/>
              </a:rPr>
              <a:t>обнаружить, что они не умеют делать.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hlinkClick r:id="rId2" action="ppaction://hlinkfile"/>
              </a:rPr>
              <a:t>Листы</a:t>
            </a:r>
            <a:r>
              <a:rPr lang="ru-RU" dirty="0" smtClean="0"/>
              <a:t> компетентности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275" t="30310" r="5275" b="36279"/>
          <a:stretch>
            <a:fillRect/>
          </a:stretch>
        </p:blipFill>
        <p:spPr bwMode="auto">
          <a:xfrm>
            <a:off x="0" y="1268760"/>
            <a:ext cx="914400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219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1481328"/>
            <a:ext cx="8686800" cy="4525963"/>
          </a:xfrm>
        </p:spPr>
        <p:txBody>
          <a:bodyPr>
            <a:normAutofit lnSpcReduction="10000"/>
          </a:bodyPr>
          <a:lstStyle/>
          <a:p>
            <a:r>
              <a:rPr lang="ru-RU" altLang="ru-RU" sz="2800" dirty="0" smtClean="0"/>
              <a:t>Процесс </a:t>
            </a:r>
            <a:r>
              <a:rPr lang="ru-RU" altLang="ru-RU" sz="2800" b="1" dirty="0" smtClean="0"/>
              <a:t>оценивания</a:t>
            </a:r>
            <a:r>
              <a:rPr lang="ru-RU" altLang="ru-RU" sz="2800" dirty="0" smtClean="0"/>
              <a:t> – один из </a:t>
            </a:r>
            <a:r>
              <a:rPr lang="ru-RU" altLang="ru-RU" sz="2800" b="1" dirty="0" smtClean="0"/>
              <a:t>важнейших элементов</a:t>
            </a:r>
            <a:r>
              <a:rPr lang="ru-RU" altLang="ru-RU" sz="2800" dirty="0" smtClean="0"/>
              <a:t> современного преподавания и учения </a:t>
            </a:r>
          </a:p>
          <a:p>
            <a:endParaRPr lang="ru-RU" altLang="ru-RU" sz="2800" dirty="0" smtClean="0"/>
          </a:p>
          <a:p>
            <a:r>
              <a:rPr lang="ru-RU" altLang="ru-RU" sz="2800" dirty="0" smtClean="0"/>
              <a:t>От правильной </a:t>
            </a:r>
            <a:r>
              <a:rPr lang="ru-RU" altLang="ru-RU" sz="2800" b="1" dirty="0" smtClean="0"/>
              <a:t>организации оценивания</a:t>
            </a:r>
            <a:r>
              <a:rPr lang="ru-RU" altLang="ru-RU" sz="2800" dirty="0" smtClean="0"/>
              <a:t> во многом зависит </a:t>
            </a:r>
            <a:r>
              <a:rPr lang="ru-RU" altLang="ru-RU" sz="2800" b="1" dirty="0" smtClean="0"/>
              <a:t>эффективность управления</a:t>
            </a:r>
            <a:r>
              <a:rPr lang="ru-RU" altLang="ru-RU" sz="2800" dirty="0" smtClean="0"/>
              <a:t> учебным процессом</a:t>
            </a:r>
          </a:p>
          <a:p>
            <a:endParaRPr lang="ru-RU" altLang="ru-RU" sz="2800" dirty="0" smtClean="0"/>
          </a:p>
          <a:p>
            <a:r>
              <a:rPr lang="ru-RU" altLang="ru-RU" sz="2800" dirty="0" smtClean="0"/>
              <a:t>Формирующее оценивание и преподавание </a:t>
            </a:r>
            <a:r>
              <a:rPr lang="ru-RU" altLang="ru-RU" sz="2800" b="1" dirty="0" smtClean="0"/>
              <a:t>неразделимы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Подведем итоги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781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0"/>
            <a:ext cx="8229600" cy="5314595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Оценивается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ученик,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 algn="ctr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 algn="ctr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0" name="AutoShape 2" descr="https://fs00.infourok.ru/images/doc/304/303881/img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2" name="AutoShape 4" descr="https://fs00.infourok.ru/images/doc/304/303881/img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4" name="AutoShape 6" descr="https://fs00.infourok.ru/images/doc/304/303881/img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6" name="Picture 8" descr="http://illustrators.ru/uploads/illustration/image/4478/main_4478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700808"/>
            <a:ext cx="3923928" cy="4320480"/>
          </a:xfrm>
          <a:prstGeom prst="rect">
            <a:avLst/>
          </a:prstGeom>
          <a:noFill/>
        </p:spPr>
      </p:pic>
      <p:sp>
        <p:nvSpPr>
          <p:cNvPr id="7" name="Объект 1"/>
          <p:cNvSpPr txBox="1">
            <a:spLocks/>
          </p:cNvSpPr>
          <p:nvPr/>
        </p:nvSpPr>
        <p:spPr>
          <a:xfrm>
            <a:off x="4139952" y="692696"/>
            <a:ext cx="4565576" cy="531459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109728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09728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09728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 оценивании работы, акцент </a:t>
            </a:r>
          </a:p>
          <a:p>
            <a:pPr marL="109728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делается на её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положительные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стороны, а не недостатки.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16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492896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039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785225" cy="6323012"/>
          </a:xfrm>
        </p:spPr>
        <p:txBody>
          <a:bodyPr lIns="91440" rIns="91440" bIns="45720"/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2800" dirty="0" smtClean="0"/>
              <a:t>      </a:t>
            </a:r>
            <a:r>
              <a:rPr lang="ru-RU" altLang="ru-RU" sz="4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Как вовлечь учеников в процесс     </a:t>
            </a:r>
            <a:br>
              <a:rPr lang="ru-RU" altLang="ru-RU" sz="4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</a:br>
            <a:r>
              <a:rPr lang="ru-RU" altLang="ru-RU" sz="4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                     оценивания?</a:t>
            </a:r>
            <a:br>
              <a:rPr lang="ru-RU" altLang="ru-RU" sz="4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</a:br>
            <a:r>
              <a:rPr lang="ru-RU" altLang="ru-RU" sz="4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   </a:t>
            </a:r>
            <a:r>
              <a:rPr lang="ru-RU" altLang="ru-RU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Стратегии, которые помогают это сделать</a:t>
            </a:r>
            <a:br>
              <a:rPr lang="ru-RU" altLang="ru-RU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</a:br>
            <a:r>
              <a:rPr lang="ru-RU" altLang="ru-RU" sz="3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             </a:t>
            </a:r>
            <a:r>
              <a:rPr lang="ru-RU" altLang="ru-RU" sz="2800" dirty="0" smtClean="0">
                <a:solidFill>
                  <a:srgbClr val="000066"/>
                </a:solidFill>
                <a:effectLst/>
                <a:latin typeface="Times New Roman" panose="02020603050405020304" pitchFamily="18" charset="0"/>
              </a:rPr>
              <a:t>вопросы</a:t>
            </a:r>
            <a:br>
              <a:rPr lang="ru-RU" altLang="ru-RU" sz="2800" dirty="0" smtClean="0">
                <a:solidFill>
                  <a:srgbClr val="000066"/>
                </a:solidFill>
                <a:effectLst/>
                <a:latin typeface="Times New Roman" panose="02020603050405020304" pitchFamily="18" charset="0"/>
              </a:rPr>
            </a:br>
            <a:r>
              <a:rPr lang="ru-RU" altLang="ru-RU" sz="2800" dirty="0" smtClean="0">
                <a:solidFill>
                  <a:srgbClr val="000066"/>
                </a:solidFill>
                <a:effectLst/>
                <a:latin typeface="Times New Roman" panose="02020603050405020304" pitchFamily="18" charset="0"/>
              </a:rPr>
              <a:t>                наблюдение</a:t>
            </a:r>
            <a:br>
              <a:rPr lang="ru-RU" altLang="ru-RU" sz="2800" dirty="0" smtClean="0">
                <a:solidFill>
                  <a:srgbClr val="000066"/>
                </a:solidFill>
                <a:effectLst/>
                <a:latin typeface="Times New Roman" panose="02020603050405020304" pitchFamily="18" charset="0"/>
              </a:rPr>
            </a:br>
            <a:r>
              <a:rPr lang="ru-RU" altLang="ru-RU" sz="2800" dirty="0" smtClean="0">
                <a:solidFill>
                  <a:srgbClr val="000066"/>
                </a:solidFill>
                <a:effectLst/>
                <a:latin typeface="Times New Roman" panose="02020603050405020304" pitchFamily="18" charset="0"/>
              </a:rPr>
              <a:t>                дискуссия</a:t>
            </a:r>
            <a:br>
              <a:rPr lang="ru-RU" altLang="ru-RU" sz="2800" dirty="0" smtClean="0">
                <a:solidFill>
                  <a:srgbClr val="000066"/>
                </a:solidFill>
                <a:effectLst/>
                <a:latin typeface="Times New Roman" panose="02020603050405020304" pitchFamily="18" charset="0"/>
              </a:rPr>
            </a:br>
            <a:r>
              <a:rPr lang="ru-RU" altLang="ru-RU" sz="2800" dirty="0" smtClean="0">
                <a:solidFill>
                  <a:srgbClr val="000066"/>
                </a:solidFill>
                <a:effectLst/>
                <a:latin typeface="Times New Roman" panose="02020603050405020304" pitchFamily="18" charset="0"/>
              </a:rPr>
              <a:t>                анализ</a:t>
            </a:r>
            <a:br>
              <a:rPr lang="ru-RU" altLang="ru-RU" sz="2800" dirty="0" smtClean="0">
                <a:solidFill>
                  <a:srgbClr val="000066"/>
                </a:solidFill>
                <a:effectLst/>
                <a:latin typeface="Times New Roman" panose="02020603050405020304" pitchFamily="18" charset="0"/>
              </a:rPr>
            </a:br>
            <a:r>
              <a:rPr lang="ru-RU" altLang="ru-RU" sz="2800" dirty="0" smtClean="0">
                <a:solidFill>
                  <a:srgbClr val="000066"/>
                </a:solidFill>
                <a:effectLst/>
                <a:latin typeface="Times New Roman" panose="02020603050405020304" pitchFamily="18" charset="0"/>
              </a:rPr>
              <a:t>                проверка понимания</a:t>
            </a:r>
            <a:br>
              <a:rPr lang="ru-RU" altLang="ru-RU" sz="2800" dirty="0" smtClean="0">
                <a:solidFill>
                  <a:srgbClr val="000066"/>
                </a:solidFill>
                <a:effectLst/>
                <a:latin typeface="Times New Roman" panose="02020603050405020304" pitchFamily="18" charset="0"/>
              </a:rPr>
            </a:br>
            <a:r>
              <a:rPr lang="ru-RU" altLang="ru-RU" sz="2800" dirty="0" smtClean="0">
                <a:solidFill>
                  <a:srgbClr val="000066"/>
                </a:solidFill>
                <a:effectLst/>
                <a:latin typeface="Times New Roman" panose="02020603050405020304" pitchFamily="18" charset="0"/>
              </a:rPr>
              <a:t>                рефлексия процесса учения</a:t>
            </a:r>
            <a:br>
              <a:rPr lang="ru-RU" altLang="ru-RU" sz="2800" dirty="0" smtClean="0">
                <a:solidFill>
                  <a:srgbClr val="000066"/>
                </a:solidFill>
                <a:effectLst/>
                <a:latin typeface="Times New Roman" panose="02020603050405020304" pitchFamily="18" charset="0"/>
              </a:rPr>
            </a:br>
            <a:endParaRPr lang="ru-RU" altLang="ru-RU" sz="2800" dirty="0" smtClean="0">
              <a:solidFill>
                <a:srgbClr val="000066"/>
              </a:solidFill>
              <a:effectLst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/>
              <a:t>Техники формирующего оценивания</a:t>
            </a:r>
            <a:endParaRPr lang="en-US" sz="3200" dirty="0"/>
          </a:p>
        </p:txBody>
      </p:sp>
      <p:sp>
        <p:nvSpPr>
          <p:cNvPr id="13315" name="AutoShape 3"/>
          <p:cNvSpPr>
            <a:spLocks noChangeArrowheads="1"/>
          </p:cNvSpPr>
          <p:nvPr/>
        </p:nvSpPr>
        <p:spPr bwMode="gray">
          <a:xfrm>
            <a:off x="323850" y="3357563"/>
            <a:ext cx="2543175" cy="1311275"/>
          </a:xfrm>
          <a:prstGeom prst="roundRect">
            <a:avLst>
              <a:gd name="adj" fmla="val 12699"/>
            </a:avLst>
          </a:prstGeom>
          <a:solidFill>
            <a:schemeClr val="bg2">
              <a:lumMod val="25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sp>
        <p:nvSpPr>
          <p:cNvPr id="20483" name="AutoShape 5"/>
          <p:cNvSpPr>
            <a:spLocks noChangeArrowheads="1"/>
          </p:cNvSpPr>
          <p:nvPr/>
        </p:nvSpPr>
        <p:spPr bwMode="gray">
          <a:xfrm>
            <a:off x="395288" y="3573463"/>
            <a:ext cx="2447925" cy="9350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endParaRPr lang="ru-RU">
              <a:latin typeface="Lucida Sans Unicode" pitchFamily="34" charset="0"/>
            </a:endParaRPr>
          </a:p>
        </p:txBody>
      </p:sp>
      <p:sp>
        <p:nvSpPr>
          <p:cNvPr id="20484" name="Text Box 9"/>
          <p:cNvSpPr txBox="1">
            <a:spLocks noChangeArrowheads="1"/>
          </p:cNvSpPr>
          <p:nvPr/>
        </p:nvSpPr>
        <p:spPr bwMode="gray">
          <a:xfrm>
            <a:off x="179388" y="3716338"/>
            <a:ext cx="2665412" cy="646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>
                <a:latin typeface="Lucida Sans Unicode" pitchFamily="34" charset="0"/>
                <a:cs typeface="Arial" charset="0"/>
              </a:rPr>
              <a:t>Опросники самодиагностики</a:t>
            </a:r>
            <a:endParaRPr lang="en-US">
              <a:latin typeface="Lucida Sans Unicode" pitchFamily="34" charset="0"/>
              <a:cs typeface="Arial" charset="0"/>
            </a:endParaRPr>
          </a:p>
        </p:txBody>
      </p:sp>
      <p:sp>
        <p:nvSpPr>
          <p:cNvPr id="20485" name="AutoShape 8"/>
          <p:cNvSpPr>
            <a:spLocks noChangeArrowheads="1"/>
          </p:cNvSpPr>
          <p:nvPr/>
        </p:nvSpPr>
        <p:spPr bwMode="gray">
          <a:xfrm>
            <a:off x="684213" y="1628775"/>
            <a:ext cx="2543175" cy="1295400"/>
          </a:xfrm>
          <a:prstGeom prst="roundRect">
            <a:avLst>
              <a:gd name="adj" fmla="val 12699"/>
            </a:avLst>
          </a:prstGeom>
          <a:solidFill>
            <a:schemeClr val="folHlink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Lucida Sans Unicode" pitchFamily="34" charset="0"/>
            </a:endParaRPr>
          </a:p>
        </p:txBody>
      </p:sp>
      <p:sp>
        <p:nvSpPr>
          <p:cNvPr id="20486" name="AutoShape 9"/>
          <p:cNvSpPr>
            <a:spLocks noChangeArrowheads="1"/>
          </p:cNvSpPr>
          <p:nvPr/>
        </p:nvSpPr>
        <p:spPr bwMode="gray">
          <a:xfrm>
            <a:off x="755650" y="1773238"/>
            <a:ext cx="2408238" cy="10080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endParaRPr lang="ru-RU">
              <a:latin typeface="Lucida Sans Unicode" pitchFamily="34" charset="0"/>
            </a:endParaRPr>
          </a:p>
        </p:txBody>
      </p:sp>
      <p:sp>
        <p:nvSpPr>
          <p:cNvPr id="20487" name="Text Box 9"/>
          <p:cNvSpPr txBox="1">
            <a:spLocks noChangeArrowheads="1"/>
          </p:cNvSpPr>
          <p:nvPr/>
        </p:nvSpPr>
        <p:spPr bwMode="gray">
          <a:xfrm>
            <a:off x="1042988" y="1916113"/>
            <a:ext cx="2160587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>
                <a:latin typeface="Lucida Sans Unicode" pitchFamily="34" charset="0"/>
                <a:cs typeface="Arial" charset="0"/>
              </a:rPr>
              <a:t>Недельные отчёты</a:t>
            </a:r>
            <a:endParaRPr lang="en-US" sz="1400" b="1">
              <a:latin typeface="Lucida Sans Unicode" pitchFamily="34" charset="0"/>
              <a:cs typeface="Arial" charset="0"/>
            </a:endParaRPr>
          </a:p>
        </p:txBody>
      </p:sp>
      <p:sp>
        <p:nvSpPr>
          <p:cNvPr id="20488" name="AutoShape 12"/>
          <p:cNvSpPr>
            <a:spLocks noChangeArrowheads="1"/>
          </p:cNvSpPr>
          <p:nvPr/>
        </p:nvSpPr>
        <p:spPr bwMode="gray">
          <a:xfrm>
            <a:off x="6443663" y="3716338"/>
            <a:ext cx="2543175" cy="1154112"/>
          </a:xfrm>
          <a:prstGeom prst="roundRect">
            <a:avLst>
              <a:gd name="adj" fmla="val 12699"/>
            </a:avLst>
          </a:prstGeom>
          <a:solidFill>
            <a:schemeClr val="hlink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Lucida Sans Unicode" pitchFamily="34" charset="0"/>
            </a:endParaRPr>
          </a:p>
        </p:txBody>
      </p:sp>
      <p:sp>
        <p:nvSpPr>
          <p:cNvPr id="20489" name="AutoShape 13"/>
          <p:cNvSpPr>
            <a:spLocks noChangeArrowheads="1"/>
          </p:cNvSpPr>
          <p:nvPr/>
        </p:nvSpPr>
        <p:spPr bwMode="gray">
          <a:xfrm>
            <a:off x="6516688" y="4005263"/>
            <a:ext cx="2408237" cy="647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endParaRPr lang="ru-RU">
              <a:latin typeface="Lucida Sans Unicode" pitchFamily="34" charset="0"/>
            </a:endParaRPr>
          </a:p>
        </p:txBody>
      </p:sp>
      <p:sp>
        <p:nvSpPr>
          <p:cNvPr id="20490" name="Text Box 18"/>
          <p:cNvSpPr txBox="1">
            <a:spLocks noChangeArrowheads="1"/>
          </p:cNvSpPr>
          <p:nvPr/>
        </p:nvSpPr>
        <p:spPr bwMode="white">
          <a:xfrm>
            <a:off x="6475413" y="4443413"/>
            <a:ext cx="16510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2000" b="1">
              <a:solidFill>
                <a:srgbClr val="FFFFFF"/>
              </a:solidFill>
              <a:latin typeface="Lucida Sans Unicode" pitchFamily="34" charset="0"/>
              <a:cs typeface="Arial" charset="0"/>
            </a:endParaRPr>
          </a:p>
        </p:txBody>
      </p:sp>
      <p:sp>
        <p:nvSpPr>
          <p:cNvPr id="20491" name="Text Box 9"/>
          <p:cNvSpPr txBox="1">
            <a:spLocks noChangeArrowheads="1"/>
          </p:cNvSpPr>
          <p:nvPr/>
        </p:nvSpPr>
        <p:spPr bwMode="gray">
          <a:xfrm>
            <a:off x="6588125" y="4076700"/>
            <a:ext cx="231616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>
                <a:latin typeface="Lucida Sans Unicode" pitchFamily="34" charset="0"/>
                <a:cs typeface="Arial" charset="0"/>
              </a:rPr>
              <a:t>Рубрики</a:t>
            </a:r>
            <a:endParaRPr lang="en-US">
              <a:latin typeface="Lucida Sans Unicode" pitchFamily="34" charset="0"/>
              <a:cs typeface="Arial" charset="0"/>
            </a:endParaRPr>
          </a:p>
        </p:txBody>
      </p:sp>
      <p:sp>
        <p:nvSpPr>
          <p:cNvPr id="20492" name="AutoShape 16"/>
          <p:cNvSpPr>
            <a:spLocks noChangeArrowheads="1"/>
          </p:cNvSpPr>
          <p:nvPr/>
        </p:nvSpPr>
        <p:spPr bwMode="gray">
          <a:xfrm>
            <a:off x="971550" y="5300663"/>
            <a:ext cx="2543175" cy="1225550"/>
          </a:xfrm>
          <a:prstGeom prst="roundRect">
            <a:avLst>
              <a:gd name="adj" fmla="val 12699"/>
            </a:avLst>
          </a:prstGeom>
          <a:solidFill>
            <a:schemeClr val="accent2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Lucida Sans Unicode" pitchFamily="34" charset="0"/>
            </a:endParaRPr>
          </a:p>
        </p:txBody>
      </p:sp>
      <p:sp>
        <p:nvSpPr>
          <p:cNvPr id="20493" name="AutoShape 17"/>
          <p:cNvSpPr>
            <a:spLocks noChangeArrowheads="1"/>
          </p:cNvSpPr>
          <p:nvPr/>
        </p:nvSpPr>
        <p:spPr bwMode="gray">
          <a:xfrm>
            <a:off x="1042988" y="5516563"/>
            <a:ext cx="2408237" cy="7921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endParaRPr lang="ru-RU">
              <a:latin typeface="Lucida Sans Unicode" pitchFamily="34" charset="0"/>
            </a:endParaRPr>
          </a:p>
        </p:txBody>
      </p:sp>
      <p:sp>
        <p:nvSpPr>
          <p:cNvPr id="20494" name="Text Box 9"/>
          <p:cNvSpPr txBox="1">
            <a:spLocks noChangeArrowheads="1"/>
          </p:cNvSpPr>
          <p:nvPr/>
        </p:nvSpPr>
        <p:spPr bwMode="gray">
          <a:xfrm>
            <a:off x="1116013" y="5734050"/>
            <a:ext cx="2316162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>
                <a:latin typeface="Lucida Sans Unicode" pitchFamily="34" charset="0"/>
                <a:cs typeface="Arial" charset="0"/>
              </a:rPr>
              <a:t>Портфолио</a:t>
            </a:r>
            <a:endParaRPr lang="en-US">
              <a:latin typeface="Lucida Sans Unicode" pitchFamily="34" charset="0"/>
              <a:cs typeface="Arial" charset="0"/>
            </a:endParaRPr>
          </a:p>
        </p:txBody>
      </p:sp>
      <p:grpSp>
        <p:nvGrpSpPr>
          <p:cNvPr id="20495" name="Group 20"/>
          <p:cNvGrpSpPr>
            <a:grpSpLocks/>
          </p:cNvGrpSpPr>
          <p:nvPr/>
        </p:nvGrpSpPr>
        <p:grpSpPr bwMode="auto">
          <a:xfrm>
            <a:off x="3171825" y="2667000"/>
            <a:ext cx="2819400" cy="2803525"/>
            <a:chOff x="1968" y="1488"/>
            <a:chExt cx="1776" cy="1766"/>
          </a:xfrm>
        </p:grpSpPr>
        <p:sp>
          <p:nvSpPr>
            <p:cNvPr id="13333" name="AutoShape 21"/>
            <p:cNvSpPr>
              <a:spLocks noChangeArrowheads="1"/>
            </p:cNvSpPr>
            <p:nvPr/>
          </p:nvSpPr>
          <p:spPr bwMode="gray">
            <a:xfrm rot="6774404">
              <a:off x="2004" y="1578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shade val="0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3334" name="AutoShape 22"/>
            <p:cNvSpPr>
              <a:spLocks noChangeArrowheads="1"/>
            </p:cNvSpPr>
            <p:nvPr/>
          </p:nvSpPr>
          <p:spPr bwMode="gray">
            <a:xfrm rot="12174404">
              <a:off x="1968" y="1567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3335" name="AutoShape 23"/>
            <p:cNvSpPr>
              <a:spLocks noChangeArrowheads="1"/>
            </p:cNvSpPr>
            <p:nvPr/>
          </p:nvSpPr>
          <p:spPr bwMode="gray">
            <a:xfrm rot="17574404">
              <a:off x="2029" y="1500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shade val="6275"/>
                    <a:invGamma/>
                  </a:schemeClr>
                </a:gs>
                <a:gs pos="100000">
                  <a:schemeClr val="folHlink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anchor="ctr"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  <p:sp>
          <p:nvSpPr>
            <p:cNvPr id="13336" name="AutoShape 24"/>
            <p:cNvSpPr>
              <a:spLocks noChangeArrowheads="1"/>
            </p:cNvSpPr>
            <p:nvPr/>
          </p:nvSpPr>
          <p:spPr bwMode="gray">
            <a:xfrm rot="22974404">
              <a:off x="2056" y="1536"/>
              <a:ext cx="1688" cy="1664"/>
            </a:xfrm>
            <a:custGeom>
              <a:avLst/>
              <a:gdLst>
                <a:gd name="G0" fmla="+- -1509893 0 0"/>
                <a:gd name="G1" fmla="+- -5955455 0 0"/>
                <a:gd name="G2" fmla="+- -1509893 0 -5955455"/>
                <a:gd name="G3" fmla="+- 10800 0 0"/>
                <a:gd name="G4" fmla="+- 0 0 -150989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926 0 0"/>
                <a:gd name="G9" fmla="+- 0 0 -5955455"/>
                <a:gd name="G10" fmla="+- 7926 0 2700"/>
                <a:gd name="G11" fmla="cos G10 -1509893"/>
                <a:gd name="G12" fmla="sin G10 -1509893"/>
                <a:gd name="G13" fmla="cos 13500 -1509893"/>
                <a:gd name="G14" fmla="sin 13500 -1509893"/>
                <a:gd name="G15" fmla="+- G11 10800 0"/>
                <a:gd name="G16" fmla="+- G12 10800 0"/>
                <a:gd name="G17" fmla="+- G13 10800 0"/>
                <a:gd name="G18" fmla="+- G14 10800 0"/>
                <a:gd name="G19" fmla="*/ 7926 1 2"/>
                <a:gd name="G20" fmla="+- G19 5400 0"/>
                <a:gd name="G21" fmla="cos G20 -1509893"/>
                <a:gd name="G22" fmla="sin G20 -1509893"/>
                <a:gd name="G23" fmla="+- G21 10800 0"/>
                <a:gd name="G24" fmla="+- G12 G23 G22"/>
                <a:gd name="G25" fmla="+- G22 G23 G11"/>
                <a:gd name="G26" fmla="cos 10800 -1509893"/>
                <a:gd name="G27" fmla="sin 10800 -1509893"/>
                <a:gd name="G28" fmla="cos 7926 -1509893"/>
                <a:gd name="G29" fmla="sin 7926 -150989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955455"/>
                <a:gd name="G36" fmla="sin G34 -5955455"/>
                <a:gd name="G37" fmla="+/ -5955455 -150989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926 G39"/>
                <a:gd name="G43" fmla="sin 792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6689 w 21600"/>
                <a:gd name="T5" fmla="*/ 1746 h 21600"/>
                <a:gd name="T6" fmla="*/ 10657 w 21600"/>
                <a:gd name="T7" fmla="*/ 1438 h 21600"/>
                <a:gd name="T8" fmla="*/ 15121 w 21600"/>
                <a:gd name="T9" fmla="*/ 4156 h 21600"/>
                <a:gd name="T10" fmla="*/ 23223 w 21600"/>
                <a:gd name="T11" fmla="*/ 5516 h 21600"/>
                <a:gd name="T12" fmla="*/ 21035 w 21600"/>
                <a:gd name="T13" fmla="*/ 10942 h 21600"/>
                <a:gd name="T14" fmla="*/ 15609 w 21600"/>
                <a:gd name="T15" fmla="*/ 875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0"/>
                    <a:invGamma/>
                  </a:schemeClr>
                </a:gs>
                <a:gs pos="100000">
                  <a:schemeClr val="accent2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wrap="none" anchor="ctr">
              <a:flatTx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</a:endParaRPr>
            </a:p>
          </p:txBody>
        </p:sp>
      </p:grpSp>
      <p:sp>
        <p:nvSpPr>
          <p:cNvPr id="20496" name="AutoShape 27"/>
          <p:cNvSpPr>
            <a:spLocks noChangeArrowheads="1"/>
          </p:cNvSpPr>
          <p:nvPr/>
        </p:nvSpPr>
        <p:spPr bwMode="gray">
          <a:xfrm>
            <a:off x="6011863" y="1773238"/>
            <a:ext cx="2543175" cy="1296987"/>
          </a:xfrm>
          <a:prstGeom prst="roundRect">
            <a:avLst>
              <a:gd name="adj" fmla="val 12699"/>
            </a:avLst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Lucida Sans Unicode" pitchFamily="34" charset="0"/>
            </a:endParaRPr>
          </a:p>
        </p:txBody>
      </p:sp>
      <p:sp>
        <p:nvSpPr>
          <p:cNvPr id="20497" name="AutoShape 28"/>
          <p:cNvSpPr>
            <a:spLocks noChangeArrowheads="1"/>
          </p:cNvSpPr>
          <p:nvPr/>
        </p:nvSpPr>
        <p:spPr bwMode="gray">
          <a:xfrm>
            <a:off x="6084888" y="2060575"/>
            <a:ext cx="2408237" cy="7921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endParaRPr lang="ru-RU">
              <a:latin typeface="Lucida Sans Unicode" pitchFamily="34" charset="0"/>
            </a:endParaRPr>
          </a:p>
        </p:txBody>
      </p:sp>
      <p:sp>
        <p:nvSpPr>
          <p:cNvPr id="20498" name="Text Box 29"/>
          <p:cNvSpPr txBox="1">
            <a:spLocks noChangeArrowheads="1"/>
          </p:cNvSpPr>
          <p:nvPr/>
        </p:nvSpPr>
        <p:spPr bwMode="auto">
          <a:xfrm>
            <a:off x="6227763" y="2205038"/>
            <a:ext cx="2449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latin typeface="Lucida Sans Unicode" pitchFamily="34" charset="0"/>
              </a:rPr>
              <a:t>Карты понятий</a:t>
            </a:r>
          </a:p>
        </p:txBody>
      </p:sp>
      <p:sp>
        <p:nvSpPr>
          <p:cNvPr id="13342" name="AutoShape 30"/>
          <p:cNvSpPr>
            <a:spLocks noChangeArrowheads="1"/>
          </p:cNvSpPr>
          <p:nvPr/>
        </p:nvSpPr>
        <p:spPr bwMode="gray">
          <a:xfrm>
            <a:off x="5508625" y="5300663"/>
            <a:ext cx="2543175" cy="1152525"/>
          </a:xfrm>
          <a:prstGeom prst="roundRect">
            <a:avLst>
              <a:gd name="adj" fmla="val 12699"/>
            </a:avLst>
          </a:prstGeom>
          <a:solidFill>
            <a:schemeClr val="accent4">
              <a:lumMod val="75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sp>
        <p:nvSpPr>
          <p:cNvPr id="20500" name="AutoShape 33"/>
          <p:cNvSpPr>
            <a:spLocks noChangeArrowheads="1"/>
          </p:cNvSpPr>
          <p:nvPr/>
        </p:nvSpPr>
        <p:spPr bwMode="gray">
          <a:xfrm>
            <a:off x="5580063" y="5445125"/>
            <a:ext cx="2408237" cy="7921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endParaRPr lang="ru-RU">
              <a:latin typeface="Lucida Sans Unicode" pitchFamily="34" charset="0"/>
            </a:endParaRPr>
          </a:p>
        </p:txBody>
      </p:sp>
      <p:sp>
        <p:nvSpPr>
          <p:cNvPr id="20501" name="AutoShape 35"/>
          <p:cNvSpPr>
            <a:spLocks noChangeArrowheads="1"/>
          </p:cNvSpPr>
          <p:nvPr/>
        </p:nvSpPr>
        <p:spPr bwMode="gray">
          <a:xfrm>
            <a:off x="5580063" y="5445125"/>
            <a:ext cx="2408237" cy="7207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endParaRPr lang="ru-RU">
              <a:latin typeface="Lucida Sans Unicode" pitchFamily="34" charset="0"/>
            </a:endParaRPr>
          </a:p>
        </p:txBody>
      </p:sp>
      <p:sp>
        <p:nvSpPr>
          <p:cNvPr id="20502" name="AutoShape 8"/>
          <p:cNvSpPr>
            <a:spLocks noChangeArrowheads="1"/>
          </p:cNvSpPr>
          <p:nvPr/>
        </p:nvSpPr>
        <p:spPr bwMode="gray">
          <a:xfrm>
            <a:off x="3348038" y="1125538"/>
            <a:ext cx="2543175" cy="1079500"/>
          </a:xfrm>
          <a:prstGeom prst="roundRect">
            <a:avLst>
              <a:gd name="adj" fmla="val 12699"/>
            </a:avLst>
          </a:prstGeom>
          <a:solidFill>
            <a:srgbClr val="FFC00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Lucida Sans Unicode" pitchFamily="34" charset="0"/>
            </a:endParaRPr>
          </a:p>
        </p:txBody>
      </p:sp>
      <p:sp>
        <p:nvSpPr>
          <p:cNvPr id="20503" name="AutoShape 28"/>
          <p:cNvSpPr>
            <a:spLocks noChangeArrowheads="1"/>
          </p:cNvSpPr>
          <p:nvPr/>
        </p:nvSpPr>
        <p:spPr bwMode="gray">
          <a:xfrm>
            <a:off x="3419475" y="1268413"/>
            <a:ext cx="2408238" cy="7921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prstShdw prst="shdw17" dist="17961" dir="13500000">
              <a:srgbClr val="999999"/>
            </a:prstShdw>
          </a:effectLst>
        </p:spPr>
        <p:txBody>
          <a:bodyPr wrap="none" anchor="ctr"/>
          <a:lstStyle/>
          <a:p>
            <a:endParaRPr lang="ru-RU">
              <a:latin typeface="Lucida Sans Unicode" pitchFamily="34" charset="0"/>
            </a:endParaRPr>
          </a:p>
        </p:txBody>
      </p:sp>
      <p:sp>
        <p:nvSpPr>
          <p:cNvPr id="20504" name="Text Box 36"/>
          <p:cNvSpPr txBox="1">
            <a:spLocks noChangeArrowheads="1"/>
          </p:cNvSpPr>
          <p:nvPr/>
        </p:nvSpPr>
        <p:spPr bwMode="auto">
          <a:xfrm>
            <a:off x="3492500" y="1268413"/>
            <a:ext cx="22336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latin typeface="Lucida Sans Unicode" pitchFamily="34" charset="0"/>
              </a:rPr>
              <a:t>Составление тестов</a:t>
            </a:r>
          </a:p>
        </p:txBody>
      </p:sp>
      <p:sp>
        <p:nvSpPr>
          <p:cNvPr id="20505" name="Text Box 36"/>
          <p:cNvSpPr txBox="1">
            <a:spLocks noChangeArrowheads="1"/>
          </p:cNvSpPr>
          <p:nvPr/>
        </p:nvSpPr>
        <p:spPr bwMode="auto">
          <a:xfrm>
            <a:off x="5578475" y="5589588"/>
            <a:ext cx="22336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latin typeface="Lucida Sans Unicode" pitchFamily="34" charset="0"/>
              </a:rPr>
              <a:t>И др.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211638" y="981075"/>
            <a:ext cx="4475162" cy="5026025"/>
          </a:xfrm>
        </p:spPr>
        <p:txBody>
          <a:bodyPr>
            <a:normAutofit lnSpcReduction="10000"/>
          </a:bodyPr>
          <a:lstStyle/>
          <a:p>
            <a:pPr marL="109728" indent="0"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b="1" dirty="0"/>
              <a:t>Румянцева Галина Николаевна</a:t>
            </a:r>
            <a:endParaRPr lang="ru-RU" dirty="0"/>
          </a:p>
          <a:p>
            <a:pPr marL="109728" indent="0"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dirty="0"/>
              <a:t>учитель начальных классов</a:t>
            </a:r>
          </a:p>
          <a:p>
            <a:pPr marL="109728" indent="0"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dirty="0"/>
              <a:t>1 </a:t>
            </a:r>
            <a:r>
              <a:rPr lang="ru-RU" dirty="0" smtClean="0"/>
              <a:t>квалификационной категории</a:t>
            </a:r>
            <a:endParaRPr lang="ru-RU" dirty="0"/>
          </a:p>
          <a:p>
            <a:pPr marL="365760" indent="-256032" algn="ctr" fontAlgn="auto">
              <a:spcAft>
                <a:spcPts val="0"/>
              </a:spcAft>
              <a:buFont typeface="Wingdings 3"/>
              <a:buChar char=""/>
              <a:defRPr/>
            </a:pPr>
            <a:endParaRPr lang="ru-RU" dirty="0"/>
          </a:p>
          <a:p>
            <a:pPr marL="109728" indent="0"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000" dirty="0"/>
              <a:t>Тема урока </a:t>
            </a:r>
            <a:r>
              <a:rPr lang="ru-RU" b="1" dirty="0"/>
              <a:t>«Корень слова»</a:t>
            </a:r>
          </a:p>
          <a:p>
            <a:pPr marL="109728" indent="0"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dirty="0"/>
              <a:t>3Б класс</a:t>
            </a:r>
          </a:p>
          <a:p>
            <a:pPr marL="365760" indent="-256032" algn="ctr" fontAlgn="auto">
              <a:spcAft>
                <a:spcPts val="0"/>
              </a:spcAft>
              <a:buFont typeface="Wingdings 3"/>
              <a:buChar char=""/>
              <a:defRPr/>
            </a:pPr>
            <a:endParaRPr lang="ru-RU" dirty="0"/>
          </a:p>
          <a:p>
            <a:pPr marL="109728" indent="0"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dirty="0"/>
              <a:t>(</a:t>
            </a:r>
            <a:r>
              <a:rPr lang="ru-RU" sz="2400" dirty="0"/>
              <a:t>урок русского языка, комбинированный урок)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ru-RU" dirty="0"/>
          </a:p>
        </p:txBody>
      </p:sp>
      <p:pic>
        <p:nvPicPr>
          <p:cNvPr id="21506" name="Место для изображения из Интернета 6"/>
          <p:cNvPicPr>
            <a:picLocks noChangeAspect="1"/>
          </p:cNvPicPr>
          <p:nvPr/>
        </p:nvPicPr>
        <p:blipFill>
          <a:blip r:embed="rId2"/>
          <a:srcRect t="11954" b="19633"/>
          <a:stretch>
            <a:fillRect/>
          </a:stretch>
        </p:blipFill>
        <p:spPr bwMode="auto">
          <a:xfrm>
            <a:off x="179388" y="908050"/>
            <a:ext cx="3927475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785794"/>
            <a:ext cx="91440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FF0000"/>
                </a:solidFill>
                <a:latin typeface="+mn-lt"/>
              </a:rPr>
              <a:t>Приём «Шкала»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FF0000"/>
                </a:solidFill>
                <a:latin typeface="+mn-lt"/>
              </a:rPr>
              <a:t>(по методике Г.А. </a:t>
            </a:r>
            <a:r>
              <a:rPr lang="ru-RU" sz="4000" b="1" dirty="0" err="1">
                <a:solidFill>
                  <a:srgbClr val="FF0000"/>
                </a:solidFill>
                <a:latin typeface="+mn-lt"/>
              </a:rPr>
              <a:t>Цукерман</a:t>
            </a:r>
            <a:r>
              <a:rPr lang="ru-RU" sz="4000" b="1" dirty="0">
                <a:solidFill>
                  <a:srgbClr val="FF0000"/>
                </a:solidFill>
                <a:latin typeface="+mn-lt"/>
              </a:rPr>
              <a:t>) </a:t>
            </a:r>
            <a:endParaRPr lang="ru-RU" sz="4000" b="1" dirty="0">
              <a:ln>
                <a:solidFill>
                  <a:srgbClr val="99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2"/>
          <a:srcRect l="30006" t="34169" r="17494" b="20557"/>
          <a:stretch>
            <a:fillRect/>
          </a:stretch>
        </p:blipFill>
        <p:spPr bwMode="auto">
          <a:xfrm>
            <a:off x="457200" y="2492375"/>
            <a:ext cx="829786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Приём «Шкала»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2564904"/>
            <a:ext cx="72008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625" y="3599398"/>
            <a:ext cx="420660" cy="1158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018" y="4723142"/>
            <a:ext cx="420660" cy="11583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27625" y="2504632"/>
            <a:ext cx="424053" cy="12054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260275" y="2606728"/>
            <a:ext cx="72008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704" y="3623111"/>
            <a:ext cx="420660" cy="1158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645" y="4751418"/>
            <a:ext cx="420660" cy="115834"/>
          </a:xfrm>
          <a:prstGeom prst="rect">
            <a:avLst/>
          </a:prstGeom>
        </p:spPr>
      </p:pic>
      <p:pic>
        <p:nvPicPr>
          <p:cNvPr id="15" name="Объект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084252" y="2504632"/>
            <a:ext cx="424053" cy="120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7264312" y="2555578"/>
            <a:ext cx="72008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289" y="3590072"/>
            <a:ext cx="420660" cy="1158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682" y="4713816"/>
            <a:ext cx="420660" cy="115834"/>
          </a:xfrm>
          <a:prstGeom prst="rect">
            <a:avLst/>
          </a:prstGeom>
        </p:spPr>
      </p:pic>
      <p:pic>
        <p:nvPicPr>
          <p:cNvPr id="19" name="Объект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088289" y="2495306"/>
            <a:ext cx="424053" cy="120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Умножение 20"/>
          <p:cNvSpPr/>
          <p:nvPr/>
        </p:nvSpPr>
        <p:spPr>
          <a:xfrm>
            <a:off x="7070653" y="3078746"/>
            <a:ext cx="504056" cy="432048"/>
          </a:xfrm>
          <a:prstGeom prst="mathMultiply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множение 21"/>
          <p:cNvSpPr/>
          <p:nvPr/>
        </p:nvSpPr>
        <p:spPr>
          <a:xfrm>
            <a:off x="4034006" y="2684827"/>
            <a:ext cx="504056" cy="432048"/>
          </a:xfrm>
          <a:prstGeom prst="mathMultiply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множение 22"/>
          <p:cNvSpPr/>
          <p:nvPr/>
        </p:nvSpPr>
        <p:spPr>
          <a:xfrm>
            <a:off x="1185927" y="3283184"/>
            <a:ext cx="504056" cy="432048"/>
          </a:xfrm>
          <a:prstGeom prst="mathMultiply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76177" y="5119113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активность</a:t>
            </a:r>
            <a:endParaRPr lang="ru-RU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964131" y="5119112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внимательность</a:t>
            </a:r>
            <a:endParaRPr lang="ru-RU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954529" y="5119112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самостоятельность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58059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1519</TotalTime>
  <Words>739</Words>
  <Application>Microsoft Office PowerPoint</Application>
  <PresentationFormat>Экран (4:3)</PresentationFormat>
  <Paragraphs>224</Paragraphs>
  <Slides>43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2" baseType="lpstr">
      <vt:lpstr>Arial</vt:lpstr>
      <vt:lpstr>Calibri</vt:lpstr>
      <vt:lpstr>Comic Sans MS</vt:lpstr>
      <vt:lpstr>Lucida Sans Unicode</vt:lpstr>
      <vt:lpstr>Times New Roman</vt:lpstr>
      <vt:lpstr>Verdana</vt:lpstr>
      <vt:lpstr>Wingdings 2</vt:lpstr>
      <vt:lpstr>Wingdings 3</vt:lpstr>
      <vt:lpstr>Открытая</vt:lpstr>
      <vt:lpstr>Система формирующего оценивания: приемы и примеры</vt:lpstr>
      <vt:lpstr>Презентация PowerPoint</vt:lpstr>
      <vt:lpstr>Презентация PowerPoint</vt:lpstr>
      <vt:lpstr>Презентация PowerPoint</vt:lpstr>
      <vt:lpstr>      Как вовлечь учеников в процесс                            оценивания?     Стратегии, которые помогают это сделать               вопросы                 наблюдение                 дискуссия                 анализ                 проверка понимания                 рефлексия процесса учения </vt:lpstr>
      <vt:lpstr>Техники формирующего оценивания</vt:lpstr>
      <vt:lpstr>Презентация PowerPoint</vt:lpstr>
      <vt:lpstr>Презентация PowerPoint</vt:lpstr>
      <vt:lpstr>Приём «Шкала»</vt:lpstr>
      <vt:lpstr>Приём «Шкала»</vt:lpstr>
      <vt:lpstr>«Светофор»</vt:lpstr>
      <vt:lpstr>ЛЕСЕНКА УСПЕХА</vt:lpstr>
      <vt:lpstr>ЛЕСЕНКА УСПЕХА</vt:lpstr>
      <vt:lpstr>Презентация PowerPoint</vt:lpstr>
      <vt:lpstr>Правило «4П»</vt:lpstr>
      <vt:lpstr>Карта понятий </vt:lpstr>
      <vt:lpstr>«Карта понятий»</vt:lpstr>
      <vt:lpstr>«Карта понятий»</vt:lpstr>
      <vt:lpstr>«Карта понятий»</vt:lpstr>
      <vt:lpstr>«Карта понятий»</vt:lpstr>
      <vt:lpstr>Презентация «Карты понятий»</vt:lpstr>
      <vt:lpstr>Презентация PowerPoint</vt:lpstr>
      <vt:lpstr>Презентация PowerPoint</vt:lpstr>
      <vt:lpstr>«Цепочка заметок»</vt:lpstr>
      <vt:lpstr>Кластер</vt:lpstr>
      <vt:lpstr>Две шляпы</vt:lpstr>
      <vt:lpstr>Презентация PowerPoint</vt:lpstr>
      <vt:lpstr>Лесенка успеха</vt:lpstr>
      <vt:lpstr>Презентация PowerPoint</vt:lpstr>
      <vt:lpstr> Светофор</vt:lpstr>
      <vt:lpstr>Презентация PowerPoint</vt:lpstr>
      <vt:lpstr>Презентация PowerPoint</vt:lpstr>
      <vt:lpstr>Матрица запоминания</vt:lpstr>
      <vt:lpstr>Презентация PowerPoint</vt:lpstr>
      <vt:lpstr>Листы самооценки</vt:lpstr>
      <vt:lpstr>Тест</vt:lpstr>
      <vt:lpstr>Критериальные рубрики</vt:lpstr>
      <vt:lpstr>Презентация PowerPoint</vt:lpstr>
      <vt:lpstr>Листы компетентности</vt:lpstr>
      <vt:lpstr>Листы компетентности</vt:lpstr>
      <vt:lpstr>Подведем итоги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техник формирующего оценивания на уроках</dc:title>
  <dc:creator>User</dc:creator>
  <cp:lastModifiedBy>User</cp:lastModifiedBy>
  <cp:revision>56</cp:revision>
  <dcterms:created xsi:type="dcterms:W3CDTF">2016-03-15T09:59:39Z</dcterms:created>
  <dcterms:modified xsi:type="dcterms:W3CDTF">2016-10-19T07:08:00Z</dcterms:modified>
</cp:coreProperties>
</file>